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EE00-F9E2-4F1A-9DEB-508C9422A4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A0D24F-7B56-4DAA-B22B-3D49DF3755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229347-F54E-4789-A83D-0F004AB0BA7E}"/>
              </a:ext>
            </a:extLst>
          </p:cNvPr>
          <p:cNvSpPr>
            <a:spLocks noGrp="1"/>
          </p:cNvSpPr>
          <p:nvPr>
            <p:ph type="dt" sz="half" idx="10"/>
          </p:nvPr>
        </p:nvSpPr>
        <p:spPr/>
        <p:txBody>
          <a:bodyPr/>
          <a:lstStyle/>
          <a:p>
            <a:fld id="{751B6DD8-7F69-486A-BCD0-22F3E28B224E}" type="datetimeFigureOut">
              <a:rPr lang="en-US" smtClean="0"/>
              <a:t>10/1/2022</a:t>
            </a:fld>
            <a:endParaRPr lang="en-US"/>
          </a:p>
        </p:txBody>
      </p:sp>
      <p:sp>
        <p:nvSpPr>
          <p:cNvPr id="5" name="Footer Placeholder 4">
            <a:extLst>
              <a:ext uri="{FF2B5EF4-FFF2-40B4-BE49-F238E27FC236}">
                <a16:creationId xmlns:a16="http://schemas.microsoft.com/office/drawing/2014/main" id="{D6C09E68-35B9-4426-9A2E-F7BDCEAFD5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7788EB-7C2E-4BF2-9DCD-E93C680B110A}"/>
              </a:ext>
            </a:extLst>
          </p:cNvPr>
          <p:cNvSpPr>
            <a:spLocks noGrp="1"/>
          </p:cNvSpPr>
          <p:nvPr>
            <p:ph type="sldNum" sz="quarter" idx="12"/>
          </p:nvPr>
        </p:nvSpPr>
        <p:spPr/>
        <p:txBody>
          <a:bodyPr/>
          <a:lstStyle/>
          <a:p>
            <a:fld id="{319B10DC-E2D7-457E-AC82-5FECFA186BCD}" type="slidenum">
              <a:rPr lang="en-US" smtClean="0"/>
              <a:t>‹#›</a:t>
            </a:fld>
            <a:endParaRPr lang="en-US"/>
          </a:p>
        </p:txBody>
      </p:sp>
    </p:spTree>
    <p:extLst>
      <p:ext uri="{BB962C8B-B14F-4D97-AF65-F5344CB8AC3E}">
        <p14:creationId xmlns:p14="http://schemas.microsoft.com/office/powerpoint/2010/main" val="3001538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3FFEE-25C7-44D1-96C8-FED126A04D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1F0AC4-709C-43C3-9EA2-9BE595EAD0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8ECAFA-2C1D-4F48-BB76-7D9EDCF4E8FC}"/>
              </a:ext>
            </a:extLst>
          </p:cNvPr>
          <p:cNvSpPr>
            <a:spLocks noGrp="1"/>
          </p:cNvSpPr>
          <p:nvPr>
            <p:ph type="dt" sz="half" idx="10"/>
          </p:nvPr>
        </p:nvSpPr>
        <p:spPr/>
        <p:txBody>
          <a:bodyPr/>
          <a:lstStyle/>
          <a:p>
            <a:fld id="{751B6DD8-7F69-486A-BCD0-22F3E28B224E}" type="datetimeFigureOut">
              <a:rPr lang="en-US" smtClean="0"/>
              <a:t>10/1/2022</a:t>
            </a:fld>
            <a:endParaRPr lang="en-US"/>
          </a:p>
        </p:txBody>
      </p:sp>
      <p:sp>
        <p:nvSpPr>
          <p:cNvPr id="5" name="Footer Placeholder 4">
            <a:extLst>
              <a:ext uri="{FF2B5EF4-FFF2-40B4-BE49-F238E27FC236}">
                <a16:creationId xmlns:a16="http://schemas.microsoft.com/office/drawing/2014/main" id="{57377C38-C122-429E-87F7-E516403D4F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7A9947-6400-46B1-84F3-C6DFED6796F6}"/>
              </a:ext>
            </a:extLst>
          </p:cNvPr>
          <p:cNvSpPr>
            <a:spLocks noGrp="1"/>
          </p:cNvSpPr>
          <p:nvPr>
            <p:ph type="sldNum" sz="quarter" idx="12"/>
          </p:nvPr>
        </p:nvSpPr>
        <p:spPr/>
        <p:txBody>
          <a:bodyPr/>
          <a:lstStyle/>
          <a:p>
            <a:fld id="{319B10DC-E2D7-457E-AC82-5FECFA186BCD}" type="slidenum">
              <a:rPr lang="en-US" smtClean="0"/>
              <a:t>‹#›</a:t>
            </a:fld>
            <a:endParaRPr lang="en-US"/>
          </a:p>
        </p:txBody>
      </p:sp>
    </p:spTree>
    <p:extLst>
      <p:ext uri="{BB962C8B-B14F-4D97-AF65-F5344CB8AC3E}">
        <p14:creationId xmlns:p14="http://schemas.microsoft.com/office/powerpoint/2010/main" val="4013599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44CFF6-5613-49D7-91EB-E61389E5BB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175C90-AB08-494D-A1CD-9CD616F4D6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B207B2-CC00-475A-A458-B35372338CEF}"/>
              </a:ext>
            </a:extLst>
          </p:cNvPr>
          <p:cNvSpPr>
            <a:spLocks noGrp="1"/>
          </p:cNvSpPr>
          <p:nvPr>
            <p:ph type="dt" sz="half" idx="10"/>
          </p:nvPr>
        </p:nvSpPr>
        <p:spPr/>
        <p:txBody>
          <a:bodyPr/>
          <a:lstStyle/>
          <a:p>
            <a:fld id="{751B6DD8-7F69-486A-BCD0-22F3E28B224E}" type="datetimeFigureOut">
              <a:rPr lang="en-US" smtClean="0"/>
              <a:t>10/1/2022</a:t>
            </a:fld>
            <a:endParaRPr lang="en-US"/>
          </a:p>
        </p:txBody>
      </p:sp>
      <p:sp>
        <p:nvSpPr>
          <p:cNvPr id="5" name="Footer Placeholder 4">
            <a:extLst>
              <a:ext uri="{FF2B5EF4-FFF2-40B4-BE49-F238E27FC236}">
                <a16:creationId xmlns:a16="http://schemas.microsoft.com/office/drawing/2014/main" id="{7E3A4CEC-9E6E-4729-90DB-092D891469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A33458-DA40-4530-8F81-9C6CC1AFABA9}"/>
              </a:ext>
            </a:extLst>
          </p:cNvPr>
          <p:cNvSpPr>
            <a:spLocks noGrp="1"/>
          </p:cNvSpPr>
          <p:nvPr>
            <p:ph type="sldNum" sz="quarter" idx="12"/>
          </p:nvPr>
        </p:nvSpPr>
        <p:spPr/>
        <p:txBody>
          <a:bodyPr/>
          <a:lstStyle/>
          <a:p>
            <a:fld id="{319B10DC-E2D7-457E-AC82-5FECFA186BCD}" type="slidenum">
              <a:rPr lang="en-US" smtClean="0"/>
              <a:t>‹#›</a:t>
            </a:fld>
            <a:endParaRPr lang="en-US"/>
          </a:p>
        </p:txBody>
      </p:sp>
    </p:spTree>
    <p:extLst>
      <p:ext uri="{BB962C8B-B14F-4D97-AF65-F5344CB8AC3E}">
        <p14:creationId xmlns:p14="http://schemas.microsoft.com/office/powerpoint/2010/main" val="421036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050F5-0836-4482-BC0B-BDAC8E674C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DFEA7F-9D56-42F6-9411-E13B4E1288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0CB8AA-1661-45E2-A31B-774550542AA7}"/>
              </a:ext>
            </a:extLst>
          </p:cNvPr>
          <p:cNvSpPr>
            <a:spLocks noGrp="1"/>
          </p:cNvSpPr>
          <p:nvPr>
            <p:ph type="dt" sz="half" idx="10"/>
          </p:nvPr>
        </p:nvSpPr>
        <p:spPr/>
        <p:txBody>
          <a:bodyPr/>
          <a:lstStyle/>
          <a:p>
            <a:fld id="{751B6DD8-7F69-486A-BCD0-22F3E28B224E}" type="datetimeFigureOut">
              <a:rPr lang="en-US" smtClean="0"/>
              <a:t>10/1/2022</a:t>
            </a:fld>
            <a:endParaRPr lang="en-US"/>
          </a:p>
        </p:txBody>
      </p:sp>
      <p:sp>
        <p:nvSpPr>
          <p:cNvPr id="5" name="Footer Placeholder 4">
            <a:extLst>
              <a:ext uri="{FF2B5EF4-FFF2-40B4-BE49-F238E27FC236}">
                <a16:creationId xmlns:a16="http://schemas.microsoft.com/office/drawing/2014/main" id="{35E742F6-D693-42AC-B84A-9B206A7F1F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BF4F75-9822-4AD4-BDF6-5A6DF42514E4}"/>
              </a:ext>
            </a:extLst>
          </p:cNvPr>
          <p:cNvSpPr>
            <a:spLocks noGrp="1"/>
          </p:cNvSpPr>
          <p:nvPr>
            <p:ph type="sldNum" sz="quarter" idx="12"/>
          </p:nvPr>
        </p:nvSpPr>
        <p:spPr/>
        <p:txBody>
          <a:bodyPr/>
          <a:lstStyle/>
          <a:p>
            <a:fld id="{319B10DC-E2D7-457E-AC82-5FECFA186BCD}" type="slidenum">
              <a:rPr lang="en-US" smtClean="0"/>
              <a:t>‹#›</a:t>
            </a:fld>
            <a:endParaRPr lang="en-US"/>
          </a:p>
        </p:txBody>
      </p:sp>
    </p:spTree>
    <p:extLst>
      <p:ext uri="{BB962C8B-B14F-4D97-AF65-F5344CB8AC3E}">
        <p14:creationId xmlns:p14="http://schemas.microsoft.com/office/powerpoint/2010/main" val="3594901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705FA-B73F-4319-9DC0-F4BECA2767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C98044-254E-4B45-8E84-4EB8BAF518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572B0-3F94-4FFF-8CD4-BE4C65729D4C}"/>
              </a:ext>
            </a:extLst>
          </p:cNvPr>
          <p:cNvSpPr>
            <a:spLocks noGrp="1"/>
          </p:cNvSpPr>
          <p:nvPr>
            <p:ph type="dt" sz="half" idx="10"/>
          </p:nvPr>
        </p:nvSpPr>
        <p:spPr/>
        <p:txBody>
          <a:bodyPr/>
          <a:lstStyle/>
          <a:p>
            <a:fld id="{751B6DD8-7F69-486A-BCD0-22F3E28B224E}" type="datetimeFigureOut">
              <a:rPr lang="en-US" smtClean="0"/>
              <a:t>10/1/2022</a:t>
            </a:fld>
            <a:endParaRPr lang="en-US"/>
          </a:p>
        </p:txBody>
      </p:sp>
      <p:sp>
        <p:nvSpPr>
          <p:cNvPr id="5" name="Footer Placeholder 4">
            <a:extLst>
              <a:ext uri="{FF2B5EF4-FFF2-40B4-BE49-F238E27FC236}">
                <a16:creationId xmlns:a16="http://schemas.microsoft.com/office/drawing/2014/main" id="{108E3AD5-CDE4-4299-B948-E21FBCEA25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CC5ABB-AF6C-42E5-A1F3-1C4C5E13621F}"/>
              </a:ext>
            </a:extLst>
          </p:cNvPr>
          <p:cNvSpPr>
            <a:spLocks noGrp="1"/>
          </p:cNvSpPr>
          <p:nvPr>
            <p:ph type="sldNum" sz="quarter" idx="12"/>
          </p:nvPr>
        </p:nvSpPr>
        <p:spPr/>
        <p:txBody>
          <a:bodyPr/>
          <a:lstStyle/>
          <a:p>
            <a:fld id="{319B10DC-E2D7-457E-AC82-5FECFA186BCD}" type="slidenum">
              <a:rPr lang="en-US" smtClean="0"/>
              <a:t>‹#›</a:t>
            </a:fld>
            <a:endParaRPr lang="en-US"/>
          </a:p>
        </p:txBody>
      </p:sp>
    </p:spTree>
    <p:extLst>
      <p:ext uri="{BB962C8B-B14F-4D97-AF65-F5344CB8AC3E}">
        <p14:creationId xmlns:p14="http://schemas.microsoft.com/office/powerpoint/2010/main" val="202251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0EFE-E07A-42CD-B03B-4DBBC448A9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A50EEF-3A3E-4C75-8850-1C1BF18FDA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3BB28C-3591-431F-B86F-C8968C3D86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111B69-7B39-4CE4-8EBC-9271FAFD2B2E}"/>
              </a:ext>
            </a:extLst>
          </p:cNvPr>
          <p:cNvSpPr>
            <a:spLocks noGrp="1"/>
          </p:cNvSpPr>
          <p:nvPr>
            <p:ph type="dt" sz="half" idx="10"/>
          </p:nvPr>
        </p:nvSpPr>
        <p:spPr/>
        <p:txBody>
          <a:bodyPr/>
          <a:lstStyle/>
          <a:p>
            <a:fld id="{751B6DD8-7F69-486A-BCD0-22F3E28B224E}" type="datetimeFigureOut">
              <a:rPr lang="en-US" smtClean="0"/>
              <a:t>10/1/2022</a:t>
            </a:fld>
            <a:endParaRPr lang="en-US"/>
          </a:p>
        </p:txBody>
      </p:sp>
      <p:sp>
        <p:nvSpPr>
          <p:cNvPr id="6" name="Footer Placeholder 5">
            <a:extLst>
              <a:ext uri="{FF2B5EF4-FFF2-40B4-BE49-F238E27FC236}">
                <a16:creationId xmlns:a16="http://schemas.microsoft.com/office/drawing/2014/main" id="{C7B0880C-B55B-4DED-86C4-CA2CB870DB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B73469-2550-4F6C-A41C-3C09B586ABBA}"/>
              </a:ext>
            </a:extLst>
          </p:cNvPr>
          <p:cNvSpPr>
            <a:spLocks noGrp="1"/>
          </p:cNvSpPr>
          <p:nvPr>
            <p:ph type="sldNum" sz="quarter" idx="12"/>
          </p:nvPr>
        </p:nvSpPr>
        <p:spPr/>
        <p:txBody>
          <a:bodyPr/>
          <a:lstStyle/>
          <a:p>
            <a:fld id="{319B10DC-E2D7-457E-AC82-5FECFA186BCD}" type="slidenum">
              <a:rPr lang="en-US" smtClean="0"/>
              <a:t>‹#›</a:t>
            </a:fld>
            <a:endParaRPr lang="en-US"/>
          </a:p>
        </p:txBody>
      </p:sp>
    </p:spTree>
    <p:extLst>
      <p:ext uri="{BB962C8B-B14F-4D97-AF65-F5344CB8AC3E}">
        <p14:creationId xmlns:p14="http://schemas.microsoft.com/office/powerpoint/2010/main" val="1030273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F0D7D-D9CB-45A8-B78A-FE4EBFA199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352B4-E942-4DC1-B71D-9AA7231122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5B14EF-1875-4266-A91A-5735601D04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1EA9C3-1BC6-4ACC-8B22-1C1A326114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BEF367-4C42-414A-A7E2-967BF509C8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B16B3D-E0FF-4841-8652-202749D9D43C}"/>
              </a:ext>
            </a:extLst>
          </p:cNvPr>
          <p:cNvSpPr>
            <a:spLocks noGrp="1"/>
          </p:cNvSpPr>
          <p:nvPr>
            <p:ph type="dt" sz="half" idx="10"/>
          </p:nvPr>
        </p:nvSpPr>
        <p:spPr/>
        <p:txBody>
          <a:bodyPr/>
          <a:lstStyle/>
          <a:p>
            <a:fld id="{751B6DD8-7F69-486A-BCD0-22F3E28B224E}" type="datetimeFigureOut">
              <a:rPr lang="en-US" smtClean="0"/>
              <a:t>10/1/2022</a:t>
            </a:fld>
            <a:endParaRPr lang="en-US"/>
          </a:p>
        </p:txBody>
      </p:sp>
      <p:sp>
        <p:nvSpPr>
          <p:cNvPr id="8" name="Footer Placeholder 7">
            <a:extLst>
              <a:ext uri="{FF2B5EF4-FFF2-40B4-BE49-F238E27FC236}">
                <a16:creationId xmlns:a16="http://schemas.microsoft.com/office/drawing/2014/main" id="{1C624A5D-2A03-4AF8-ADC8-CC910B1C1B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FACC5D-5C03-44B0-B48B-95A51CF0F9BB}"/>
              </a:ext>
            </a:extLst>
          </p:cNvPr>
          <p:cNvSpPr>
            <a:spLocks noGrp="1"/>
          </p:cNvSpPr>
          <p:nvPr>
            <p:ph type="sldNum" sz="quarter" idx="12"/>
          </p:nvPr>
        </p:nvSpPr>
        <p:spPr/>
        <p:txBody>
          <a:bodyPr/>
          <a:lstStyle/>
          <a:p>
            <a:fld id="{319B10DC-E2D7-457E-AC82-5FECFA186BCD}" type="slidenum">
              <a:rPr lang="en-US" smtClean="0"/>
              <a:t>‹#›</a:t>
            </a:fld>
            <a:endParaRPr lang="en-US"/>
          </a:p>
        </p:txBody>
      </p:sp>
    </p:spTree>
    <p:extLst>
      <p:ext uri="{BB962C8B-B14F-4D97-AF65-F5344CB8AC3E}">
        <p14:creationId xmlns:p14="http://schemas.microsoft.com/office/powerpoint/2010/main" val="1835555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9811A-BC72-44F1-8FE5-83F19EE7F0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442F43-D881-4D24-8E2A-87AF6D4A85B0}"/>
              </a:ext>
            </a:extLst>
          </p:cNvPr>
          <p:cNvSpPr>
            <a:spLocks noGrp="1"/>
          </p:cNvSpPr>
          <p:nvPr>
            <p:ph type="dt" sz="half" idx="10"/>
          </p:nvPr>
        </p:nvSpPr>
        <p:spPr/>
        <p:txBody>
          <a:bodyPr/>
          <a:lstStyle/>
          <a:p>
            <a:fld id="{751B6DD8-7F69-486A-BCD0-22F3E28B224E}" type="datetimeFigureOut">
              <a:rPr lang="en-US" smtClean="0"/>
              <a:t>10/1/2022</a:t>
            </a:fld>
            <a:endParaRPr lang="en-US"/>
          </a:p>
        </p:txBody>
      </p:sp>
      <p:sp>
        <p:nvSpPr>
          <p:cNvPr id="4" name="Footer Placeholder 3">
            <a:extLst>
              <a:ext uri="{FF2B5EF4-FFF2-40B4-BE49-F238E27FC236}">
                <a16:creationId xmlns:a16="http://schemas.microsoft.com/office/drawing/2014/main" id="{3D761753-CE77-4D88-8979-2E4B67E05A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F10552-1FC0-46CC-9AE4-5AF235C15FFE}"/>
              </a:ext>
            </a:extLst>
          </p:cNvPr>
          <p:cNvSpPr>
            <a:spLocks noGrp="1"/>
          </p:cNvSpPr>
          <p:nvPr>
            <p:ph type="sldNum" sz="quarter" idx="12"/>
          </p:nvPr>
        </p:nvSpPr>
        <p:spPr/>
        <p:txBody>
          <a:bodyPr/>
          <a:lstStyle/>
          <a:p>
            <a:fld id="{319B10DC-E2D7-457E-AC82-5FECFA186BCD}" type="slidenum">
              <a:rPr lang="en-US" smtClean="0"/>
              <a:t>‹#›</a:t>
            </a:fld>
            <a:endParaRPr lang="en-US"/>
          </a:p>
        </p:txBody>
      </p:sp>
    </p:spTree>
    <p:extLst>
      <p:ext uri="{BB962C8B-B14F-4D97-AF65-F5344CB8AC3E}">
        <p14:creationId xmlns:p14="http://schemas.microsoft.com/office/powerpoint/2010/main" val="3816603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DC175C-52D5-41DB-A8DE-1F5EEEEAA002}"/>
              </a:ext>
            </a:extLst>
          </p:cNvPr>
          <p:cNvSpPr>
            <a:spLocks noGrp="1"/>
          </p:cNvSpPr>
          <p:nvPr>
            <p:ph type="dt" sz="half" idx="10"/>
          </p:nvPr>
        </p:nvSpPr>
        <p:spPr/>
        <p:txBody>
          <a:bodyPr/>
          <a:lstStyle/>
          <a:p>
            <a:fld id="{751B6DD8-7F69-486A-BCD0-22F3E28B224E}" type="datetimeFigureOut">
              <a:rPr lang="en-US" smtClean="0"/>
              <a:t>10/1/2022</a:t>
            </a:fld>
            <a:endParaRPr lang="en-US"/>
          </a:p>
        </p:txBody>
      </p:sp>
      <p:sp>
        <p:nvSpPr>
          <p:cNvPr id="3" name="Footer Placeholder 2">
            <a:extLst>
              <a:ext uri="{FF2B5EF4-FFF2-40B4-BE49-F238E27FC236}">
                <a16:creationId xmlns:a16="http://schemas.microsoft.com/office/drawing/2014/main" id="{C69442E4-EB72-4CD0-8927-AF9343C9EB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D5C280-2734-43EE-9FAA-8408CE402424}"/>
              </a:ext>
            </a:extLst>
          </p:cNvPr>
          <p:cNvSpPr>
            <a:spLocks noGrp="1"/>
          </p:cNvSpPr>
          <p:nvPr>
            <p:ph type="sldNum" sz="quarter" idx="12"/>
          </p:nvPr>
        </p:nvSpPr>
        <p:spPr/>
        <p:txBody>
          <a:bodyPr/>
          <a:lstStyle/>
          <a:p>
            <a:fld id="{319B10DC-E2D7-457E-AC82-5FECFA186BCD}" type="slidenum">
              <a:rPr lang="en-US" smtClean="0"/>
              <a:t>‹#›</a:t>
            </a:fld>
            <a:endParaRPr lang="en-US"/>
          </a:p>
        </p:txBody>
      </p:sp>
    </p:spTree>
    <p:extLst>
      <p:ext uri="{BB962C8B-B14F-4D97-AF65-F5344CB8AC3E}">
        <p14:creationId xmlns:p14="http://schemas.microsoft.com/office/powerpoint/2010/main" val="2481311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863F5-2E4A-4A3B-BD1A-3742D3C376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138AB2-97BB-40E4-84F4-B4A61694AD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A26FF2-40E9-4EC8-AFA8-F42454C277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8403D6-43B1-4FAE-9251-4C89C02B939E}"/>
              </a:ext>
            </a:extLst>
          </p:cNvPr>
          <p:cNvSpPr>
            <a:spLocks noGrp="1"/>
          </p:cNvSpPr>
          <p:nvPr>
            <p:ph type="dt" sz="half" idx="10"/>
          </p:nvPr>
        </p:nvSpPr>
        <p:spPr/>
        <p:txBody>
          <a:bodyPr/>
          <a:lstStyle/>
          <a:p>
            <a:fld id="{751B6DD8-7F69-486A-BCD0-22F3E28B224E}" type="datetimeFigureOut">
              <a:rPr lang="en-US" smtClean="0"/>
              <a:t>10/1/2022</a:t>
            </a:fld>
            <a:endParaRPr lang="en-US"/>
          </a:p>
        </p:txBody>
      </p:sp>
      <p:sp>
        <p:nvSpPr>
          <p:cNvPr id="6" name="Footer Placeholder 5">
            <a:extLst>
              <a:ext uri="{FF2B5EF4-FFF2-40B4-BE49-F238E27FC236}">
                <a16:creationId xmlns:a16="http://schemas.microsoft.com/office/drawing/2014/main" id="{E79432ED-3633-4509-8E69-CEDA9AF7E0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C127B-B843-44B0-BA07-844A8784080B}"/>
              </a:ext>
            </a:extLst>
          </p:cNvPr>
          <p:cNvSpPr>
            <a:spLocks noGrp="1"/>
          </p:cNvSpPr>
          <p:nvPr>
            <p:ph type="sldNum" sz="quarter" idx="12"/>
          </p:nvPr>
        </p:nvSpPr>
        <p:spPr/>
        <p:txBody>
          <a:bodyPr/>
          <a:lstStyle/>
          <a:p>
            <a:fld id="{319B10DC-E2D7-457E-AC82-5FECFA186BCD}" type="slidenum">
              <a:rPr lang="en-US" smtClean="0"/>
              <a:t>‹#›</a:t>
            </a:fld>
            <a:endParaRPr lang="en-US"/>
          </a:p>
        </p:txBody>
      </p:sp>
    </p:spTree>
    <p:extLst>
      <p:ext uri="{BB962C8B-B14F-4D97-AF65-F5344CB8AC3E}">
        <p14:creationId xmlns:p14="http://schemas.microsoft.com/office/powerpoint/2010/main" val="3471702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7090C-A6BE-4E4B-A410-4AA35BCF0D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A9ED2F-DE12-4644-923A-4EBEBE5CFB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9070E3-6E76-48C4-8853-CF0ACA106F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9E8925-ABF3-4975-A66A-57E365289623}"/>
              </a:ext>
            </a:extLst>
          </p:cNvPr>
          <p:cNvSpPr>
            <a:spLocks noGrp="1"/>
          </p:cNvSpPr>
          <p:nvPr>
            <p:ph type="dt" sz="half" idx="10"/>
          </p:nvPr>
        </p:nvSpPr>
        <p:spPr/>
        <p:txBody>
          <a:bodyPr/>
          <a:lstStyle/>
          <a:p>
            <a:fld id="{751B6DD8-7F69-486A-BCD0-22F3E28B224E}" type="datetimeFigureOut">
              <a:rPr lang="en-US" smtClean="0"/>
              <a:t>10/1/2022</a:t>
            </a:fld>
            <a:endParaRPr lang="en-US"/>
          </a:p>
        </p:txBody>
      </p:sp>
      <p:sp>
        <p:nvSpPr>
          <p:cNvPr id="6" name="Footer Placeholder 5">
            <a:extLst>
              <a:ext uri="{FF2B5EF4-FFF2-40B4-BE49-F238E27FC236}">
                <a16:creationId xmlns:a16="http://schemas.microsoft.com/office/drawing/2014/main" id="{F5730826-8729-4E94-85F8-2272FD983D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6C7AD-3FC4-4BAB-BF1C-C6A996F36831}"/>
              </a:ext>
            </a:extLst>
          </p:cNvPr>
          <p:cNvSpPr>
            <a:spLocks noGrp="1"/>
          </p:cNvSpPr>
          <p:nvPr>
            <p:ph type="sldNum" sz="quarter" idx="12"/>
          </p:nvPr>
        </p:nvSpPr>
        <p:spPr/>
        <p:txBody>
          <a:bodyPr/>
          <a:lstStyle/>
          <a:p>
            <a:fld id="{319B10DC-E2D7-457E-AC82-5FECFA186BCD}" type="slidenum">
              <a:rPr lang="en-US" smtClean="0"/>
              <a:t>‹#›</a:t>
            </a:fld>
            <a:endParaRPr lang="en-US"/>
          </a:p>
        </p:txBody>
      </p:sp>
    </p:spTree>
    <p:extLst>
      <p:ext uri="{BB962C8B-B14F-4D97-AF65-F5344CB8AC3E}">
        <p14:creationId xmlns:p14="http://schemas.microsoft.com/office/powerpoint/2010/main" val="220455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424898-86AE-4EFF-95CC-D6DEDD4398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EE0BF2-6833-4512-9EE3-4BA2E2326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667AD0-85EA-43BF-85A3-FF84409BA3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B6DD8-7F69-486A-BCD0-22F3E28B224E}" type="datetimeFigureOut">
              <a:rPr lang="en-US" smtClean="0"/>
              <a:t>10/1/2022</a:t>
            </a:fld>
            <a:endParaRPr lang="en-US"/>
          </a:p>
        </p:txBody>
      </p:sp>
      <p:sp>
        <p:nvSpPr>
          <p:cNvPr id="5" name="Footer Placeholder 4">
            <a:extLst>
              <a:ext uri="{FF2B5EF4-FFF2-40B4-BE49-F238E27FC236}">
                <a16:creationId xmlns:a16="http://schemas.microsoft.com/office/drawing/2014/main" id="{879C3F63-4328-4E25-B606-8BCBD2F02C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2BFC75-F46B-4BC2-B1B2-1237F429EA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B10DC-E2D7-457E-AC82-5FECFA186BCD}" type="slidenum">
              <a:rPr lang="en-US" smtClean="0"/>
              <a:t>‹#›</a:t>
            </a:fld>
            <a:endParaRPr lang="en-US"/>
          </a:p>
        </p:txBody>
      </p:sp>
    </p:spTree>
    <p:extLst>
      <p:ext uri="{BB962C8B-B14F-4D97-AF65-F5344CB8AC3E}">
        <p14:creationId xmlns:p14="http://schemas.microsoft.com/office/powerpoint/2010/main" val="2034986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F331B-D267-4070-9669-2DEEFCAF0873}"/>
              </a:ext>
            </a:extLst>
          </p:cNvPr>
          <p:cNvSpPr>
            <a:spLocks noGrp="1"/>
          </p:cNvSpPr>
          <p:nvPr>
            <p:ph type="ctrTitle"/>
          </p:nvPr>
        </p:nvSpPr>
        <p:spPr>
          <a:xfrm>
            <a:off x="1524000" y="1101508"/>
            <a:ext cx="9144000" cy="1149324"/>
          </a:xfrm>
        </p:spPr>
        <p:style>
          <a:lnRef idx="2">
            <a:schemeClr val="accent1"/>
          </a:lnRef>
          <a:fillRef idx="1">
            <a:schemeClr val="lt1"/>
          </a:fillRef>
          <a:effectRef idx="0">
            <a:schemeClr val="accent1"/>
          </a:effectRef>
          <a:fontRef idx="minor">
            <a:schemeClr val="dk1"/>
          </a:fontRef>
        </p:style>
        <p:txBody>
          <a:bodyPr>
            <a:normAutofit/>
          </a:bodyPr>
          <a:lstStyle/>
          <a:p>
            <a:r>
              <a:rPr lang="en-US" b="1" dirty="0">
                <a:solidFill>
                  <a:srgbClr val="FF0000"/>
                </a:solidFill>
              </a:rPr>
              <a:t>Gastrointestinal Tract (GIT)</a:t>
            </a:r>
          </a:p>
        </p:txBody>
      </p:sp>
      <p:sp>
        <p:nvSpPr>
          <p:cNvPr id="3" name="Subtitle 2">
            <a:extLst>
              <a:ext uri="{FF2B5EF4-FFF2-40B4-BE49-F238E27FC236}">
                <a16:creationId xmlns:a16="http://schemas.microsoft.com/office/drawing/2014/main" id="{75E0226B-32DF-4633-B850-76AFBEE889F3}"/>
              </a:ext>
            </a:extLst>
          </p:cNvPr>
          <p:cNvSpPr>
            <a:spLocks noGrp="1"/>
          </p:cNvSpPr>
          <p:nvPr>
            <p:ph type="subTitle" idx="1"/>
          </p:nvPr>
        </p:nvSpPr>
        <p:spPr>
          <a:xfrm>
            <a:off x="1524000" y="2841674"/>
            <a:ext cx="9144000" cy="1885071"/>
          </a:xfrm>
        </p:spPr>
        <p:style>
          <a:lnRef idx="2">
            <a:schemeClr val="accent2"/>
          </a:lnRef>
          <a:fillRef idx="1">
            <a:schemeClr val="lt1"/>
          </a:fillRef>
          <a:effectRef idx="0">
            <a:schemeClr val="accent2"/>
          </a:effectRef>
          <a:fontRef idx="minor">
            <a:schemeClr val="dk1"/>
          </a:fontRef>
        </p:style>
        <p:txBody>
          <a:bodyPr>
            <a:normAutofit/>
          </a:bodyPr>
          <a:lstStyle/>
          <a:p>
            <a:r>
              <a:rPr lang="en-US" sz="3200" b="1" dirty="0">
                <a:solidFill>
                  <a:srgbClr val="FF0000"/>
                </a:solidFill>
              </a:rPr>
              <a:t>Prepared by </a:t>
            </a:r>
          </a:p>
          <a:p>
            <a:r>
              <a:rPr lang="en-US" sz="3200" b="1" dirty="0">
                <a:solidFill>
                  <a:srgbClr val="FF0000"/>
                </a:solidFill>
              </a:rPr>
              <a:t>Ali Malik Tiryag </a:t>
            </a:r>
          </a:p>
          <a:p>
            <a:r>
              <a:rPr lang="en-US" sz="3200" b="1" dirty="0">
                <a:solidFill>
                  <a:srgbClr val="FF0000"/>
                </a:solidFill>
              </a:rPr>
              <a:t>Assistant Lecturer</a:t>
            </a:r>
          </a:p>
        </p:txBody>
      </p:sp>
    </p:spTree>
    <p:extLst>
      <p:ext uri="{BB962C8B-B14F-4D97-AF65-F5344CB8AC3E}">
        <p14:creationId xmlns:p14="http://schemas.microsoft.com/office/powerpoint/2010/main" val="3243450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85F016-37BE-47E6-AAA7-547B9F4ED459}"/>
              </a:ext>
            </a:extLst>
          </p:cNvPr>
          <p:cNvSpPr>
            <a:spLocks noGrp="1"/>
          </p:cNvSpPr>
          <p:nvPr>
            <p:ph idx="1"/>
          </p:nvPr>
        </p:nvSpPr>
        <p:spPr>
          <a:xfrm>
            <a:off x="1" y="0"/>
            <a:ext cx="12192000" cy="6857999"/>
          </a:xfrm>
        </p:spPr>
        <p:style>
          <a:lnRef idx="2">
            <a:schemeClr val="accent1"/>
          </a:lnRef>
          <a:fillRef idx="1">
            <a:schemeClr val="lt1"/>
          </a:fillRef>
          <a:effectRef idx="0">
            <a:schemeClr val="accent1"/>
          </a:effectRef>
          <a:fontRef idx="minor">
            <a:schemeClr val="dk1"/>
          </a:fontRef>
        </p:style>
        <p:txBody>
          <a:bodyPr>
            <a:normAutofit/>
          </a:bodyPr>
          <a:lstStyle/>
          <a:p>
            <a:pPr marL="0" indent="0">
              <a:lnSpc>
                <a:spcPct val="150000"/>
              </a:lnSpc>
              <a:buNone/>
            </a:pPr>
            <a:r>
              <a:rPr lang="en-US" b="1" dirty="0">
                <a:solidFill>
                  <a:srgbClr val="FF0000"/>
                </a:solidFill>
              </a:rPr>
              <a:t>4- Anorexia: </a:t>
            </a:r>
            <a:r>
              <a:rPr lang="en-US" dirty="0"/>
              <a:t>is a loss of appetite. </a:t>
            </a:r>
          </a:p>
          <a:p>
            <a:pPr marL="0" indent="0">
              <a:lnSpc>
                <a:spcPct val="150000"/>
              </a:lnSpc>
              <a:buNone/>
            </a:pPr>
            <a:r>
              <a:rPr lang="en-US" b="1" dirty="0">
                <a:solidFill>
                  <a:srgbClr val="FF0000"/>
                </a:solidFill>
              </a:rPr>
              <a:t>5- Diarrhea: </a:t>
            </a:r>
            <a:r>
              <a:rPr lang="en-US" dirty="0"/>
              <a:t>frequent bowel motion more than three times per day.</a:t>
            </a:r>
          </a:p>
          <a:p>
            <a:pPr marL="0" indent="0">
              <a:lnSpc>
                <a:spcPct val="150000"/>
              </a:lnSpc>
              <a:buNone/>
            </a:pPr>
            <a:r>
              <a:rPr lang="en-US" b="1" dirty="0">
                <a:solidFill>
                  <a:srgbClr val="FF0000"/>
                </a:solidFill>
              </a:rPr>
              <a:t>Diarrhea Assessment</a:t>
            </a:r>
          </a:p>
          <a:p>
            <a:pPr marL="0" indent="0">
              <a:lnSpc>
                <a:spcPct val="150000"/>
              </a:lnSpc>
              <a:buNone/>
            </a:pPr>
            <a:r>
              <a:rPr lang="en-US" b="1" dirty="0">
                <a:solidFill>
                  <a:srgbClr val="FF0000"/>
                </a:solidFill>
              </a:rPr>
              <a:t>1- Duration: </a:t>
            </a:r>
          </a:p>
          <a:p>
            <a:pPr marL="0" indent="0">
              <a:lnSpc>
                <a:spcPct val="150000"/>
              </a:lnSpc>
              <a:buNone/>
            </a:pPr>
            <a:r>
              <a:rPr lang="en-US" dirty="0"/>
              <a:t>2 weeks or fewer             acute diarrhea.   Seen in Infection.</a:t>
            </a:r>
          </a:p>
          <a:p>
            <a:pPr marL="0" indent="0">
              <a:lnSpc>
                <a:spcPct val="150000"/>
              </a:lnSpc>
              <a:buNone/>
            </a:pPr>
            <a:r>
              <a:rPr lang="en-US" dirty="0"/>
              <a:t>4 weeks or more              chronic diarrhea. Seen in noninfectious origin, Crohn’s disease, and ulcerative colitis.</a:t>
            </a:r>
          </a:p>
          <a:p>
            <a:pPr marL="0" indent="0">
              <a:lnSpc>
                <a:spcPct val="150000"/>
              </a:lnSpc>
              <a:buNone/>
            </a:pPr>
            <a:r>
              <a:rPr lang="en-US" b="1" dirty="0">
                <a:solidFill>
                  <a:srgbClr val="FF0000"/>
                </a:solidFill>
              </a:rPr>
              <a:t>2- Diarrhea Time: </a:t>
            </a:r>
          </a:p>
          <a:p>
            <a:pPr marL="0" indent="0">
              <a:lnSpc>
                <a:spcPct val="150000"/>
              </a:lnSpc>
              <a:buNone/>
            </a:pPr>
            <a:r>
              <a:rPr lang="en-US" dirty="0"/>
              <a:t>Night diarrhea (nocturnal diarrhea)            pathologic (Inflammatory bowel disease.</a:t>
            </a:r>
          </a:p>
        </p:txBody>
      </p:sp>
      <p:sp>
        <p:nvSpPr>
          <p:cNvPr id="2" name="Arrow: Right 1">
            <a:extLst>
              <a:ext uri="{FF2B5EF4-FFF2-40B4-BE49-F238E27FC236}">
                <a16:creationId xmlns:a16="http://schemas.microsoft.com/office/drawing/2014/main" id="{79B619FD-D3C5-44F8-8265-6BD6A0936BB7}"/>
              </a:ext>
            </a:extLst>
          </p:cNvPr>
          <p:cNvSpPr/>
          <p:nvPr/>
        </p:nvSpPr>
        <p:spPr>
          <a:xfrm flipV="1">
            <a:off x="2588457" y="3291840"/>
            <a:ext cx="984738" cy="4079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Right 3">
            <a:extLst>
              <a:ext uri="{FF2B5EF4-FFF2-40B4-BE49-F238E27FC236}">
                <a16:creationId xmlns:a16="http://schemas.microsoft.com/office/drawing/2014/main" id="{86FB9784-2596-4A67-BA3A-17FD81140A4F}"/>
              </a:ext>
            </a:extLst>
          </p:cNvPr>
          <p:cNvSpPr/>
          <p:nvPr/>
        </p:nvSpPr>
        <p:spPr>
          <a:xfrm>
            <a:off x="2588458" y="4079631"/>
            <a:ext cx="984737" cy="4079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71A4F009-E40D-4DD5-B1C3-EC4AAFB5AB4D}"/>
              </a:ext>
            </a:extLst>
          </p:cNvPr>
          <p:cNvSpPr/>
          <p:nvPr/>
        </p:nvSpPr>
        <p:spPr>
          <a:xfrm>
            <a:off x="5205047" y="6175716"/>
            <a:ext cx="890954" cy="5205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7734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39EF8C-A3D9-42D4-9B8D-43E5003E3C92}"/>
              </a:ext>
            </a:extLst>
          </p:cNvPr>
          <p:cNvSpPr>
            <a:spLocks noGrp="1"/>
          </p:cNvSpPr>
          <p:nvPr>
            <p:ph idx="1"/>
          </p:nvPr>
        </p:nvSpPr>
        <p:spPr>
          <a:xfrm>
            <a:off x="140677" y="126608"/>
            <a:ext cx="12051323" cy="6569613"/>
          </a:xfrm>
        </p:spPr>
        <p:style>
          <a:lnRef idx="2">
            <a:schemeClr val="accent1"/>
          </a:lnRef>
          <a:fillRef idx="1">
            <a:schemeClr val="lt1"/>
          </a:fillRef>
          <a:effectRef idx="0">
            <a:schemeClr val="accent1"/>
          </a:effectRef>
          <a:fontRef idx="minor">
            <a:schemeClr val="dk1"/>
          </a:fontRef>
        </p:style>
        <p:txBody>
          <a:bodyPr/>
          <a:lstStyle/>
          <a:p>
            <a:pPr marL="0" indent="0">
              <a:lnSpc>
                <a:spcPct val="150000"/>
              </a:lnSpc>
              <a:buNone/>
            </a:pPr>
            <a:r>
              <a:rPr lang="en-US" b="1" dirty="0">
                <a:solidFill>
                  <a:srgbClr val="FF0000"/>
                </a:solidFill>
              </a:rPr>
              <a:t>3- Diarrhea Characteristics: </a:t>
            </a:r>
          </a:p>
          <a:p>
            <a:pPr marL="0" indent="0">
              <a:lnSpc>
                <a:spcPct val="150000"/>
              </a:lnSpc>
              <a:buNone/>
            </a:pPr>
            <a:r>
              <a:rPr lang="en-US" b="1" dirty="0">
                <a:solidFill>
                  <a:srgbClr val="FF0000"/>
                </a:solidFill>
              </a:rPr>
              <a:t>Volume, frequency, and consistency.</a:t>
            </a:r>
            <a:r>
              <a:rPr lang="en-US" dirty="0"/>
              <a:t>           </a:t>
            </a:r>
          </a:p>
          <a:p>
            <a:pPr marL="0" indent="0">
              <a:lnSpc>
                <a:spcPct val="150000"/>
              </a:lnSpc>
              <a:buNone/>
            </a:pPr>
            <a:r>
              <a:rPr lang="en-US" b="1" dirty="0">
                <a:solidFill>
                  <a:srgbClr val="FF0000"/>
                </a:solidFill>
              </a:rPr>
              <a:t>Is there mucous, pus, or blood? </a:t>
            </a:r>
          </a:p>
          <a:p>
            <a:pPr marL="0" indent="0">
              <a:lnSpc>
                <a:spcPct val="150000"/>
              </a:lnSpc>
              <a:buNone/>
            </a:pPr>
            <a:r>
              <a:rPr lang="en-US" b="1" dirty="0">
                <a:solidFill>
                  <a:srgbClr val="FF0000"/>
                </a:solidFill>
              </a:rPr>
              <a:t>Is there an associated tenesmus?</a:t>
            </a:r>
          </a:p>
          <a:p>
            <a:pPr marL="0" indent="0">
              <a:lnSpc>
                <a:spcPct val="150000"/>
              </a:lnSpc>
              <a:buNone/>
            </a:pPr>
            <a:r>
              <a:rPr lang="en-US" dirty="0"/>
              <a:t>1-High volume, frequent watery stools usually are from </a:t>
            </a:r>
            <a:r>
              <a:rPr lang="en-US" b="1" dirty="0">
                <a:solidFill>
                  <a:srgbClr val="FF0000"/>
                </a:solidFill>
              </a:rPr>
              <a:t>the small intestine.</a:t>
            </a:r>
          </a:p>
          <a:p>
            <a:pPr marL="0" indent="0">
              <a:lnSpc>
                <a:spcPct val="150000"/>
              </a:lnSpc>
              <a:buNone/>
            </a:pPr>
            <a:r>
              <a:rPr lang="en-US" dirty="0"/>
              <a:t>2- Small volume stools with tenesmus or diarrhea with mucous, pus, or blood occur in </a:t>
            </a:r>
            <a:r>
              <a:rPr lang="en-US" b="1" dirty="0">
                <a:solidFill>
                  <a:srgbClr val="FF0000"/>
                </a:solidFill>
              </a:rPr>
              <a:t>rectal inflammatory conditions.  </a:t>
            </a:r>
          </a:p>
          <a:p>
            <a:pPr marL="0" indent="0">
              <a:lnSpc>
                <a:spcPct val="150000"/>
              </a:lnSpc>
              <a:buNone/>
            </a:pPr>
            <a:r>
              <a:rPr lang="en-US" b="1" dirty="0">
                <a:solidFill>
                  <a:srgbClr val="FF0000"/>
                </a:solidFill>
              </a:rPr>
              <a:t>4- Associated Features: use of penicillins, metformin, and herbal.</a:t>
            </a:r>
          </a:p>
        </p:txBody>
      </p:sp>
    </p:spTree>
    <p:extLst>
      <p:ext uri="{BB962C8B-B14F-4D97-AF65-F5344CB8AC3E}">
        <p14:creationId xmlns:p14="http://schemas.microsoft.com/office/powerpoint/2010/main" val="509281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DA1DA8-B900-42FE-8F35-49E92495B7BA}"/>
              </a:ext>
            </a:extLst>
          </p:cNvPr>
          <p:cNvSpPr>
            <a:spLocks noGrp="1"/>
          </p:cNvSpPr>
          <p:nvPr>
            <p:ph idx="1"/>
          </p:nvPr>
        </p:nvSpPr>
        <p:spPr>
          <a:xfrm>
            <a:off x="0" y="0"/>
            <a:ext cx="12191999" cy="6858000"/>
          </a:xfrm>
        </p:spPr>
        <p:style>
          <a:lnRef idx="2">
            <a:schemeClr val="accent1"/>
          </a:lnRef>
          <a:fillRef idx="1">
            <a:schemeClr val="lt1"/>
          </a:fillRef>
          <a:effectRef idx="0">
            <a:schemeClr val="accent1"/>
          </a:effectRef>
          <a:fontRef idx="minor">
            <a:schemeClr val="dk1"/>
          </a:fontRef>
        </p:style>
        <p:txBody>
          <a:bodyPr/>
          <a:lstStyle/>
          <a:p>
            <a:pPr marL="0" indent="0">
              <a:lnSpc>
                <a:spcPct val="150000"/>
              </a:lnSpc>
              <a:buNone/>
            </a:pPr>
            <a:r>
              <a:rPr lang="en-US" b="1" dirty="0">
                <a:solidFill>
                  <a:srgbClr val="FF0000"/>
                </a:solidFill>
              </a:rPr>
              <a:t>6- Constipation: </a:t>
            </a:r>
            <a:r>
              <a:rPr lang="en-US" dirty="0"/>
              <a:t>Infrequent bowel motion or stool hard to pass is usually associated with rectal bleeding. </a:t>
            </a:r>
          </a:p>
          <a:p>
            <a:pPr marL="0" indent="0">
              <a:lnSpc>
                <a:spcPct val="150000"/>
              </a:lnSpc>
              <a:buNone/>
            </a:pPr>
            <a:r>
              <a:rPr lang="en-US" dirty="0"/>
              <a:t>1- Thin, pencil-like stool              </a:t>
            </a:r>
            <a:r>
              <a:rPr lang="en-US" b="1" dirty="0">
                <a:solidFill>
                  <a:srgbClr val="FF0000"/>
                </a:solidFill>
              </a:rPr>
              <a:t>obstruction lesion of the sigmoid colon.</a:t>
            </a:r>
          </a:p>
          <a:p>
            <a:pPr marL="0" indent="0">
              <a:lnSpc>
                <a:spcPct val="150000"/>
              </a:lnSpc>
              <a:buNone/>
            </a:pPr>
            <a:r>
              <a:rPr lang="en-US" dirty="0"/>
              <a:t>2- frequency of bowel movements, the passage of hard or painful stools, straining, and a sense of incomplete rectal emptying or pressure              </a:t>
            </a:r>
            <a:r>
              <a:rPr lang="en-US" b="1" dirty="0">
                <a:solidFill>
                  <a:srgbClr val="FF0000"/>
                </a:solidFill>
              </a:rPr>
              <a:t>ulcerative colitis. </a:t>
            </a:r>
          </a:p>
          <a:p>
            <a:pPr marL="0" indent="0">
              <a:lnSpc>
                <a:spcPct val="150000"/>
              </a:lnSpc>
              <a:buNone/>
            </a:pPr>
            <a:r>
              <a:rPr lang="en-US" b="1" dirty="0">
                <a:solidFill>
                  <a:srgbClr val="FF0000"/>
                </a:solidFill>
              </a:rPr>
              <a:t>3- Medications </a:t>
            </a:r>
            <a:r>
              <a:rPr lang="en-US" dirty="0">
                <a:solidFill>
                  <a:schemeClr val="tx1"/>
                </a:solidFill>
              </a:rPr>
              <a:t>such as calcium channel blockers and iron supplements. Diabetes, hypothyroidism, hypercalcemia. </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lnSpc>
                <a:spcPct val="150000"/>
              </a:lnSpc>
              <a:buNone/>
            </a:pPr>
            <a:endParaRPr lang="en-US" dirty="0"/>
          </a:p>
        </p:txBody>
      </p:sp>
      <p:sp>
        <p:nvSpPr>
          <p:cNvPr id="4" name="Arrow: Right 3">
            <a:extLst>
              <a:ext uri="{FF2B5EF4-FFF2-40B4-BE49-F238E27FC236}">
                <a16:creationId xmlns:a16="http://schemas.microsoft.com/office/drawing/2014/main" id="{70075D9C-CF91-4260-B003-0225D86B026F}"/>
              </a:ext>
            </a:extLst>
          </p:cNvPr>
          <p:cNvSpPr/>
          <p:nvPr/>
        </p:nvSpPr>
        <p:spPr>
          <a:xfrm flipV="1">
            <a:off x="3812345" y="1659988"/>
            <a:ext cx="773723" cy="309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34B53087-1691-4C9A-93EB-81D616284160}"/>
              </a:ext>
            </a:extLst>
          </p:cNvPr>
          <p:cNvSpPr/>
          <p:nvPr/>
        </p:nvSpPr>
        <p:spPr>
          <a:xfrm>
            <a:off x="8131125" y="3010487"/>
            <a:ext cx="872197" cy="4185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9587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996A7A-F6E2-471E-915E-9A03BBDADF90}"/>
              </a:ext>
            </a:extLst>
          </p:cNvPr>
          <p:cNvSpPr>
            <a:spLocks noGrp="1"/>
          </p:cNvSpPr>
          <p:nvPr>
            <p:ph idx="1"/>
          </p:nvPr>
        </p:nvSpPr>
        <p:spPr>
          <a:xfrm>
            <a:off x="0" y="0"/>
            <a:ext cx="12140418" cy="6857999"/>
          </a:xfrm>
        </p:spPr>
        <p:style>
          <a:lnRef idx="2">
            <a:schemeClr val="accent1"/>
          </a:lnRef>
          <a:fillRef idx="1">
            <a:schemeClr val="lt1"/>
          </a:fillRef>
          <a:effectRef idx="0">
            <a:schemeClr val="accent1"/>
          </a:effectRef>
          <a:fontRef idx="minor">
            <a:schemeClr val="dk1"/>
          </a:fontRef>
        </p:style>
        <p:txBody>
          <a:bodyPr/>
          <a:lstStyle/>
          <a:p>
            <a:pPr marL="0" indent="0">
              <a:lnSpc>
                <a:spcPct val="150000"/>
              </a:lnSpc>
              <a:buNone/>
            </a:pPr>
            <a:r>
              <a:rPr lang="en-US" b="1" dirty="0">
                <a:solidFill>
                  <a:srgbClr val="FF0000"/>
                </a:solidFill>
              </a:rPr>
              <a:t>7- Melena: </a:t>
            </a:r>
            <a:r>
              <a:rPr lang="en-US" dirty="0"/>
              <a:t>the passage of black, tarry, shiny stools.</a:t>
            </a:r>
          </a:p>
          <a:p>
            <a:pPr marL="0" indent="0">
              <a:lnSpc>
                <a:spcPct val="150000"/>
              </a:lnSpc>
              <a:buNone/>
            </a:pPr>
            <a:r>
              <a:rPr lang="en-US" dirty="0">
                <a:solidFill>
                  <a:srgbClr val="FF0000"/>
                </a:solidFill>
              </a:rPr>
              <a:t>1- Black, nonsticky stools</a:t>
            </a:r>
            <a:r>
              <a:rPr lang="en-US" dirty="0"/>
              <a:t>             Ingestion of iron or commercial chocolate cookies.</a:t>
            </a:r>
          </a:p>
          <a:p>
            <a:pPr marL="0" indent="0">
              <a:lnSpc>
                <a:spcPct val="150000"/>
              </a:lnSpc>
              <a:buNone/>
            </a:pPr>
            <a:r>
              <a:rPr lang="en-US" dirty="0">
                <a:solidFill>
                  <a:srgbClr val="FF0000"/>
                </a:solidFill>
              </a:rPr>
              <a:t>2- Red blood in stools</a:t>
            </a:r>
            <a:r>
              <a:rPr lang="en-US" dirty="0"/>
              <a:t>               Hemorrhoids, anal fissure associated with anal pain, inflammatory conditions of the colon and rectum, ulcerative colitis.</a:t>
            </a:r>
          </a:p>
          <a:p>
            <a:pPr marL="0" indent="0">
              <a:lnSpc>
                <a:spcPct val="150000"/>
              </a:lnSpc>
              <a:buNone/>
            </a:pPr>
            <a:r>
              <a:rPr lang="en-US" dirty="0">
                <a:solidFill>
                  <a:srgbClr val="FF0000"/>
                </a:solidFill>
              </a:rPr>
              <a:t>3- Reddish but nonbloody stools</a:t>
            </a:r>
            <a:r>
              <a:rPr lang="en-US" dirty="0"/>
              <a:t>              Ingestion of beets.</a:t>
            </a:r>
          </a:p>
          <a:p>
            <a:pPr marL="0" indent="0">
              <a:lnSpc>
                <a:spcPct val="150000"/>
              </a:lnSpc>
              <a:buNone/>
            </a:pPr>
            <a:r>
              <a:rPr lang="en-US" b="1" dirty="0">
                <a:solidFill>
                  <a:srgbClr val="FF0000"/>
                </a:solidFill>
              </a:rPr>
              <a:t>8- Jaundice: </a:t>
            </a:r>
            <a:r>
              <a:rPr lang="en-US" dirty="0"/>
              <a:t>yellowish discoloration of the skin and sclera due to increased bilirubin levels.</a:t>
            </a:r>
          </a:p>
          <a:p>
            <a:pPr marL="0" indent="0">
              <a:lnSpc>
                <a:spcPct val="150000"/>
              </a:lnSpc>
              <a:buNone/>
            </a:pPr>
            <a:endParaRPr lang="en-US" dirty="0"/>
          </a:p>
          <a:p>
            <a:pPr marL="0" indent="0">
              <a:lnSpc>
                <a:spcPct val="150000"/>
              </a:lnSpc>
              <a:buNone/>
            </a:pPr>
            <a:endParaRPr lang="en-US" dirty="0"/>
          </a:p>
        </p:txBody>
      </p:sp>
      <p:sp>
        <p:nvSpPr>
          <p:cNvPr id="4" name="Arrow: Right 3">
            <a:extLst>
              <a:ext uri="{FF2B5EF4-FFF2-40B4-BE49-F238E27FC236}">
                <a16:creationId xmlns:a16="http://schemas.microsoft.com/office/drawing/2014/main" id="{6FBFF484-6CBC-4400-B235-6F0F41EF1B0D}"/>
              </a:ext>
            </a:extLst>
          </p:cNvPr>
          <p:cNvSpPr/>
          <p:nvPr/>
        </p:nvSpPr>
        <p:spPr>
          <a:xfrm flipV="1">
            <a:off x="3854548" y="928467"/>
            <a:ext cx="858128" cy="4360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D5360AD7-BD14-4349-A5F9-1AB51987DD5C}"/>
              </a:ext>
            </a:extLst>
          </p:cNvPr>
          <p:cNvSpPr/>
          <p:nvPr/>
        </p:nvSpPr>
        <p:spPr>
          <a:xfrm>
            <a:off x="3390313" y="1758462"/>
            <a:ext cx="858129" cy="4360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294FF9CC-8B7F-498C-9236-B21BBD161AFB}"/>
              </a:ext>
            </a:extLst>
          </p:cNvPr>
          <p:cNvSpPr/>
          <p:nvPr/>
        </p:nvSpPr>
        <p:spPr>
          <a:xfrm>
            <a:off x="4951828" y="3179298"/>
            <a:ext cx="829994" cy="3798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0329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445DC8-0092-41F3-8C42-E30E861955EB}"/>
              </a:ext>
            </a:extLst>
          </p:cNvPr>
          <p:cNvSpPr>
            <a:spLocks noGrp="1"/>
          </p:cNvSpPr>
          <p:nvPr>
            <p:ph idx="1"/>
          </p:nvPr>
        </p:nvSpPr>
        <p:spPr>
          <a:xfrm>
            <a:off x="211015" y="0"/>
            <a:ext cx="11788727" cy="6858000"/>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en-US" b="1" dirty="0">
                <a:solidFill>
                  <a:srgbClr val="FF0000"/>
                </a:solidFill>
              </a:rPr>
              <a:t>Causes</a:t>
            </a:r>
          </a:p>
          <a:p>
            <a:pPr marL="0" indent="0">
              <a:lnSpc>
                <a:spcPct val="150000"/>
              </a:lnSpc>
              <a:buNone/>
            </a:pPr>
            <a:r>
              <a:rPr lang="en-US" b="1" dirty="0">
                <a:solidFill>
                  <a:srgbClr val="FF0000"/>
                </a:solidFill>
              </a:rPr>
              <a:t>1- Hemolysis              </a:t>
            </a:r>
            <a:r>
              <a:rPr lang="en-US" dirty="0">
                <a:solidFill>
                  <a:schemeClr val="tx1"/>
                </a:solidFill>
              </a:rPr>
              <a:t>RBC breakdown (G6PD).</a:t>
            </a:r>
          </a:p>
          <a:p>
            <a:pPr marL="0" indent="0">
              <a:lnSpc>
                <a:spcPct val="150000"/>
              </a:lnSpc>
              <a:buNone/>
            </a:pPr>
            <a:r>
              <a:rPr lang="en-US" b="1" dirty="0">
                <a:solidFill>
                  <a:srgbClr val="FF0000"/>
                </a:solidFill>
              </a:rPr>
              <a:t>2- Genetics                 </a:t>
            </a:r>
            <a:r>
              <a:rPr lang="en-US" dirty="0">
                <a:solidFill>
                  <a:schemeClr val="tx1"/>
                </a:solidFill>
              </a:rPr>
              <a:t>Gilbert Syndrome.</a:t>
            </a:r>
          </a:p>
          <a:p>
            <a:pPr marL="0" indent="0">
              <a:lnSpc>
                <a:spcPct val="150000"/>
              </a:lnSpc>
              <a:buNone/>
            </a:pPr>
            <a:r>
              <a:rPr lang="en-US" b="1" dirty="0">
                <a:solidFill>
                  <a:srgbClr val="FF0000"/>
                </a:solidFill>
              </a:rPr>
              <a:t>3- Hepatocytes          </a:t>
            </a:r>
            <a:r>
              <a:rPr lang="en-US" dirty="0">
                <a:solidFill>
                  <a:schemeClr val="tx1"/>
                </a:solidFill>
              </a:rPr>
              <a:t>Hepatitis.</a:t>
            </a:r>
          </a:p>
          <a:p>
            <a:pPr marL="0" indent="0">
              <a:lnSpc>
                <a:spcPct val="150000"/>
              </a:lnSpc>
              <a:buNone/>
            </a:pPr>
            <a:r>
              <a:rPr lang="en-US" b="1" dirty="0">
                <a:solidFill>
                  <a:srgbClr val="FF0000"/>
                </a:solidFill>
              </a:rPr>
              <a:t>4- Obstructive           </a:t>
            </a:r>
            <a:r>
              <a:rPr lang="en-US" dirty="0">
                <a:solidFill>
                  <a:schemeClr val="tx1"/>
                </a:solidFill>
              </a:rPr>
              <a:t>Bile duct obstruction. </a:t>
            </a:r>
          </a:p>
          <a:p>
            <a:pPr marL="0" indent="0">
              <a:lnSpc>
                <a:spcPct val="150000"/>
              </a:lnSpc>
              <a:buNone/>
            </a:pPr>
            <a:r>
              <a:rPr lang="en-US" b="1" dirty="0">
                <a:solidFill>
                  <a:srgbClr val="FF0000"/>
                </a:solidFill>
              </a:rPr>
              <a:t>Jaundice Assessment </a:t>
            </a:r>
          </a:p>
          <a:p>
            <a:pPr marL="0" indent="0">
              <a:lnSpc>
                <a:spcPct val="150000"/>
              </a:lnSpc>
              <a:buNone/>
            </a:pPr>
            <a:r>
              <a:rPr lang="en-US" b="1" dirty="0">
                <a:solidFill>
                  <a:srgbClr val="FF0000"/>
                </a:solidFill>
              </a:rPr>
              <a:t>1- Urine Color            </a:t>
            </a:r>
            <a:r>
              <a:rPr lang="en-US" dirty="0">
                <a:solidFill>
                  <a:schemeClr val="tx1"/>
                </a:solidFill>
              </a:rPr>
              <a:t>Dark urine (bilirubin).</a:t>
            </a:r>
          </a:p>
          <a:p>
            <a:pPr marL="0" indent="0">
              <a:lnSpc>
                <a:spcPct val="150000"/>
              </a:lnSpc>
              <a:buNone/>
            </a:pPr>
            <a:r>
              <a:rPr lang="en-US" b="1" dirty="0">
                <a:solidFill>
                  <a:srgbClr val="FF0000"/>
                </a:solidFill>
              </a:rPr>
              <a:t>2- Stool Color</a:t>
            </a:r>
            <a:r>
              <a:rPr lang="en-US" dirty="0">
                <a:solidFill>
                  <a:schemeClr val="tx1"/>
                </a:solidFill>
              </a:rPr>
              <a:t>             Acholic stools (viral hepatitis, obstructive jaundice).</a:t>
            </a:r>
          </a:p>
          <a:p>
            <a:pPr marL="0" indent="0">
              <a:lnSpc>
                <a:spcPct val="150000"/>
              </a:lnSpc>
              <a:buNone/>
            </a:pPr>
            <a:r>
              <a:rPr lang="en-US" b="1" dirty="0">
                <a:solidFill>
                  <a:srgbClr val="FF0000"/>
                </a:solidFill>
              </a:rPr>
              <a:t>3- Itching Skin, Pain</a:t>
            </a:r>
            <a:r>
              <a:rPr lang="en-US" dirty="0">
                <a:solidFill>
                  <a:schemeClr val="tx1"/>
                </a:solidFill>
              </a:rPr>
              <a:t>              Itching (Cholestatic or obstructive jaundice), Pain (distended liver capsule, biliary cholic, or pancreatic cancer).    </a:t>
            </a:r>
          </a:p>
        </p:txBody>
      </p:sp>
      <p:sp>
        <p:nvSpPr>
          <p:cNvPr id="4" name="Arrow: Right 3">
            <a:extLst>
              <a:ext uri="{FF2B5EF4-FFF2-40B4-BE49-F238E27FC236}">
                <a16:creationId xmlns:a16="http://schemas.microsoft.com/office/drawing/2014/main" id="{9CB0A2C5-11FE-4186-A863-6E04E35D7C65}"/>
              </a:ext>
            </a:extLst>
          </p:cNvPr>
          <p:cNvSpPr/>
          <p:nvPr/>
        </p:nvSpPr>
        <p:spPr>
          <a:xfrm>
            <a:off x="2222695" y="717452"/>
            <a:ext cx="942535" cy="3938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E1A23E54-EC85-4F8A-B9DF-72F48832C553}"/>
              </a:ext>
            </a:extLst>
          </p:cNvPr>
          <p:cNvSpPr/>
          <p:nvPr/>
        </p:nvSpPr>
        <p:spPr>
          <a:xfrm>
            <a:off x="2222695" y="1385667"/>
            <a:ext cx="942535" cy="3938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99031EB3-E576-47C3-9EF2-087B27134BC2}"/>
              </a:ext>
            </a:extLst>
          </p:cNvPr>
          <p:cNvSpPr/>
          <p:nvPr/>
        </p:nvSpPr>
        <p:spPr>
          <a:xfrm>
            <a:off x="2546252" y="2053882"/>
            <a:ext cx="618978" cy="4572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37C499E7-CB43-420B-85F4-D4FA820841A4}"/>
              </a:ext>
            </a:extLst>
          </p:cNvPr>
          <p:cNvSpPr/>
          <p:nvPr/>
        </p:nvSpPr>
        <p:spPr>
          <a:xfrm>
            <a:off x="2433711" y="2876842"/>
            <a:ext cx="731519" cy="3938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46FC3DAF-2232-455B-9074-B5BFBE2784D7}"/>
              </a:ext>
            </a:extLst>
          </p:cNvPr>
          <p:cNvSpPr/>
          <p:nvPr/>
        </p:nvSpPr>
        <p:spPr>
          <a:xfrm flipV="1">
            <a:off x="2433711" y="4304714"/>
            <a:ext cx="731519" cy="3938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4B275229-6159-4EAF-B323-E3C0B68ABA53}"/>
              </a:ext>
            </a:extLst>
          </p:cNvPr>
          <p:cNvSpPr/>
          <p:nvPr/>
        </p:nvSpPr>
        <p:spPr>
          <a:xfrm>
            <a:off x="2433711" y="4965896"/>
            <a:ext cx="731519" cy="3938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2EEE7969-5A77-4642-AC4E-1E90A69626DC}"/>
              </a:ext>
            </a:extLst>
          </p:cNvPr>
          <p:cNvSpPr/>
          <p:nvPr/>
        </p:nvSpPr>
        <p:spPr>
          <a:xfrm>
            <a:off x="3165230" y="5732586"/>
            <a:ext cx="942535" cy="4079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5702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19E1F5-3B16-46C2-B1A8-2D0452BDF50B}"/>
              </a:ext>
            </a:extLst>
          </p:cNvPr>
          <p:cNvSpPr>
            <a:spLocks noGrp="1"/>
          </p:cNvSpPr>
          <p:nvPr>
            <p:ph idx="1"/>
          </p:nvPr>
        </p:nvSpPr>
        <p:spPr>
          <a:xfrm>
            <a:off x="0" y="154745"/>
            <a:ext cx="12027877" cy="6569612"/>
          </a:xfrm>
        </p:spPr>
        <p:style>
          <a:lnRef idx="2">
            <a:schemeClr val="accent1"/>
          </a:lnRef>
          <a:fillRef idx="1">
            <a:schemeClr val="lt1"/>
          </a:fillRef>
          <a:effectRef idx="0">
            <a:schemeClr val="accent1"/>
          </a:effectRef>
          <a:fontRef idx="minor">
            <a:schemeClr val="dk1"/>
          </a:fontRef>
        </p:style>
        <p:txBody>
          <a:bodyPr/>
          <a:lstStyle/>
          <a:p>
            <a:pPr marL="0" indent="0">
              <a:lnSpc>
                <a:spcPct val="150000"/>
              </a:lnSpc>
              <a:buNone/>
            </a:pPr>
            <a:r>
              <a:rPr lang="en-US" dirty="0"/>
              <a:t>4- Travel or meals with poor sanitation, contaminated water, or foodstuffs           </a:t>
            </a:r>
            <a:r>
              <a:rPr lang="en-US" b="1" dirty="0">
                <a:solidFill>
                  <a:srgbClr val="FF0000"/>
                </a:solidFill>
              </a:rPr>
              <a:t>Hepatitis A.</a:t>
            </a:r>
          </a:p>
          <a:p>
            <a:pPr marL="0" indent="0" algn="just">
              <a:lnSpc>
                <a:spcPct val="150000"/>
              </a:lnSpc>
              <a:buNone/>
            </a:pPr>
            <a:r>
              <a:rPr lang="en-US" dirty="0">
                <a:solidFill>
                  <a:schemeClr val="tx1"/>
                </a:solidFill>
              </a:rPr>
              <a:t>5- Parenteral or mucous membrane exposure to infectious body fluids such as blood, serum, semen, and saliva, especially through sexual contact with an infected partner or use of shared needles for injection drug use</a:t>
            </a:r>
            <a:r>
              <a:rPr lang="en-US" b="1" dirty="0">
                <a:solidFill>
                  <a:srgbClr val="FF0000"/>
                </a:solidFill>
              </a:rPr>
              <a:t>           Hepatitis B.</a:t>
            </a:r>
          </a:p>
          <a:p>
            <a:pPr marL="0" indent="0" algn="just">
              <a:lnSpc>
                <a:spcPct val="150000"/>
              </a:lnSpc>
              <a:buNone/>
            </a:pPr>
            <a:r>
              <a:rPr lang="en-US" dirty="0">
                <a:solidFill>
                  <a:schemeClr val="tx1"/>
                </a:solidFill>
              </a:rPr>
              <a:t>6- Intravenous illicit drug use or blood transfusion </a:t>
            </a:r>
            <a:r>
              <a:rPr lang="en-US" b="1" dirty="0">
                <a:solidFill>
                  <a:srgbClr val="FF0000"/>
                </a:solidFill>
              </a:rPr>
              <a:t>            Hepatitis C. </a:t>
            </a:r>
          </a:p>
          <a:p>
            <a:pPr marL="0" indent="0" algn="just">
              <a:lnSpc>
                <a:spcPct val="150000"/>
              </a:lnSpc>
              <a:buNone/>
            </a:pPr>
            <a:r>
              <a:rPr lang="en-US" dirty="0">
                <a:solidFill>
                  <a:schemeClr val="tx1"/>
                </a:solidFill>
              </a:rPr>
              <a:t>7- Alcohol Abuse</a:t>
            </a:r>
            <a:r>
              <a:rPr lang="en-US" b="1" dirty="0">
                <a:solidFill>
                  <a:srgbClr val="FF0000"/>
                </a:solidFill>
              </a:rPr>
              <a:t>            Alcoholic hepatitis or alcoholic cirrhosis.   </a:t>
            </a:r>
          </a:p>
          <a:p>
            <a:pPr marL="0" indent="0" algn="just">
              <a:lnSpc>
                <a:spcPct val="150000"/>
              </a:lnSpc>
              <a:buNone/>
            </a:pPr>
            <a:r>
              <a:rPr lang="en-US" dirty="0">
                <a:solidFill>
                  <a:schemeClr val="tx1"/>
                </a:solidFill>
              </a:rPr>
              <a:t>8- Gall bladder disease or surgery</a:t>
            </a:r>
            <a:r>
              <a:rPr lang="en-US" b="1" dirty="0">
                <a:solidFill>
                  <a:srgbClr val="FF0000"/>
                </a:solidFill>
              </a:rPr>
              <a:t>          Extrahepatic biliary obstruction. </a:t>
            </a:r>
          </a:p>
          <a:p>
            <a:pPr marL="0" indent="0" algn="just">
              <a:lnSpc>
                <a:spcPct val="150000"/>
              </a:lnSpc>
              <a:buNone/>
            </a:pPr>
            <a:r>
              <a:rPr lang="en-US" dirty="0">
                <a:solidFill>
                  <a:schemeClr val="tx1"/>
                </a:solidFill>
              </a:rPr>
              <a:t>9- Hereditary disorders in the family history           </a:t>
            </a:r>
            <a:r>
              <a:rPr lang="en-US" b="1" dirty="0">
                <a:solidFill>
                  <a:srgbClr val="FF0000"/>
                </a:solidFill>
              </a:rPr>
              <a:t>G6PD, gilbert, and thalassemia.   </a:t>
            </a:r>
          </a:p>
        </p:txBody>
      </p:sp>
      <p:sp>
        <p:nvSpPr>
          <p:cNvPr id="4" name="Arrow: Right 3">
            <a:extLst>
              <a:ext uri="{FF2B5EF4-FFF2-40B4-BE49-F238E27FC236}">
                <a16:creationId xmlns:a16="http://schemas.microsoft.com/office/drawing/2014/main" id="{56EED76B-D0BD-4578-9B4A-B57106827848}"/>
              </a:ext>
            </a:extLst>
          </p:cNvPr>
          <p:cNvSpPr/>
          <p:nvPr/>
        </p:nvSpPr>
        <p:spPr>
          <a:xfrm>
            <a:off x="10775852" y="365760"/>
            <a:ext cx="844061" cy="3657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6D848310-C2CE-4A4B-B298-6D34C24B0597}"/>
              </a:ext>
            </a:extLst>
          </p:cNvPr>
          <p:cNvSpPr/>
          <p:nvPr/>
        </p:nvSpPr>
        <p:spPr>
          <a:xfrm flipV="1">
            <a:off x="9256542" y="3080824"/>
            <a:ext cx="745587" cy="3481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9C48CCB5-8DFC-48E0-BD23-EB4A722206F1}"/>
              </a:ext>
            </a:extLst>
          </p:cNvPr>
          <p:cNvSpPr/>
          <p:nvPr/>
        </p:nvSpPr>
        <p:spPr>
          <a:xfrm>
            <a:off x="7301131" y="3868615"/>
            <a:ext cx="928469" cy="3235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AD1DBC3F-109C-4629-96B2-F31E58CCBC4A}"/>
              </a:ext>
            </a:extLst>
          </p:cNvPr>
          <p:cNvSpPr/>
          <p:nvPr/>
        </p:nvSpPr>
        <p:spPr>
          <a:xfrm>
            <a:off x="2658794" y="4670474"/>
            <a:ext cx="773723" cy="2954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948E4E55-9432-48CB-B2D3-E6C652A2C616}"/>
              </a:ext>
            </a:extLst>
          </p:cNvPr>
          <p:cNvSpPr/>
          <p:nvPr/>
        </p:nvSpPr>
        <p:spPr>
          <a:xfrm>
            <a:off x="4951829" y="5472332"/>
            <a:ext cx="717452" cy="2813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6E6EB6A1-1C35-4E75-8C9B-5760216BF9C9}"/>
              </a:ext>
            </a:extLst>
          </p:cNvPr>
          <p:cNvSpPr/>
          <p:nvPr/>
        </p:nvSpPr>
        <p:spPr>
          <a:xfrm>
            <a:off x="6414868" y="6175717"/>
            <a:ext cx="717452" cy="3094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2618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016F73E4-7068-4DFE-AFBF-0B036A61FD59}"/>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138355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A65EEF-8171-4AAB-8EA1-969772E72110}"/>
              </a:ext>
            </a:extLst>
          </p:cNvPr>
          <p:cNvSpPr>
            <a:spLocks noGrp="1"/>
          </p:cNvSpPr>
          <p:nvPr>
            <p:ph idx="1"/>
          </p:nvPr>
        </p:nvSpPr>
        <p:spPr>
          <a:xfrm>
            <a:off x="196948" y="337625"/>
            <a:ext cx="11774657" cy="6302326"/>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3200" b="1" dirty="0">
                <a:solidFill>
                  <a:srgbClr val="FF0000"/>
                </a:solidFill>
              </a:rPr>
              <a:t>The gastrointestinal tract consists of the following:</a:t>
            </a:r>
          </a:p>
          <a:p>
            <a:pPr marL="0" indent="0">
              <a:lnSpc>
                <a:spcPct val="150000"/>
              </a:lnSpc>
              <a:buNone/>
            </a:pPr>
            <a:r>
              <a:rPr lang="en-US" b="1" dirty="0">
                <a:solidFill>
                  <a:schemeClr val="tx1"/>
                </a:solidFill>
              </a:rPr>
              <a:t>1- Oral Cavity. </a:t>
            </a:r>
          </a:p>
          <a:p>
            <a:pPr marL="0" indent="0">
              <a:lnSpc>
                <a:spcPct val="150000"/>
              </a:lnSpc>
              <a:buNone/>
            </a:pPr>
            <a:r>
              <a:rPr lang="en-US" b="1" dirty="0">
                <a:solidFill>
                  <a:schemeClr val="tx1"/>
                </a:solidFill>
              </a:rPr>
              <a:t>2- Pharynx.</a:t>
            </a:r>
          </a:p>
          <a:p>
            <a:pPr marL="0" indent="0">
              <a:lnSpc>
                <a:spcPct val="150000"/>
              </a:lnSpc>
              <a:buNone/>
            </a:pPr>
            <a:r>
              <a:rPr lang="en-US" b="1" dirty="0">
                <a:solidFill>
                  <a:schemeClr val="tx1"/>
                </a:solidFill>
              </a:rPr>
              <a:t>3- Esophagus.</a:t>
            </a:r>
          </a:p>
          <a:p>
            <a:pPr marL="0" indent="0">
              <a:lnSpc>
                <a:spcPct val="150000"/>
              </a:lnSpc>
              <a:buNone/>
            </a:pPr>
            <a:r>
              <a:rPr lang="en-US" b="1" dirty="0">
                <a:solidFill>
                  <a:schemeClr val="tx1"/>
                </a:solidFill>
              </a:rPr>
              <a:t>4- Stomach.</a:t>
            </a:r>
          </a:p>
          <a:p>
            <a:pPr marL="0" indent="0">
              <a:lnSpc>
                <a:spcPct val="150000"/>
              </a:lnSpc>
              <a:buNone/>
            </a:pPr>
            <a:r>
              <a:rPr lang="en-US" b="1" dirty="0">
                <a:solidFill>
                  <a:schemeClr val="tx1"/>
                </a:solidFill>
              </a:rPr>
              <a:t>5- Small Intestine (Duodenum, Jejunum, Ilium).</a:t>
            </a:r>
          </a:p>
          <a:p>
            <a:pPr marL="0" indent="0">
              <a:lnSpc>
                <a:spcPct val="150000"/>
              </a:lnSpc>
              <a:buNone/>
            </a:pPr>
            <a:r>
              <a:rPr lang="en-US" b="1" dirty="0">
                <a:solidFill>
                  <a:schemeClr val="tx1"/>
                </a:solidFill>
              </a:rPr>
              <a:t>6- Large Intestine (Cecum, Colon, Rectum) and Anus.</a:t>
            </a:r>
          </a:p>
          <a:p>
            <a:pPr marL="0" indent="0">
              <a:lnSpc>
                <a:spcPct val="150000"/>
              </a:lnSpc>
              <a:buNone/>
            </a:pPr>
            <a:r>
              <a:rPr lang="en-US" b="1" dirty="0">
                <a:solidFill>
                  <a:schemeClr val="tx1"/>
                </a:solidFill>
              </a:rPr>
              <a:t>7- Accessory Glands (Gall bladder, Pancreas, Liver).</a:t>
            </a:r>
          </a:p>
          <a:p>
            <a:pPr marL="0" indent="0">
              <a:buNone/>
            </a:pPr>
            <a:endParaRPr lang="en-US" dirty="0"/>
          </a:p>
        </p:txBody>
      </p:sp>
    </p:spTree>
    <p:extLst>
      <p:ext uri="{BB962C8B-B14F-4D97-AF65-F5344CB8AC3E}">
        <p14:creationId xmlns:p14="http://schemas.microsoft.com/office/powerpoint/2010/main" val="3192136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B91151D-A7FA-4351-B955-8DF7E8AEE40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7999"/>
          </a:xfrm>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4040607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BF6761-4146-451E-B2BF-07AE9628C979}"/>
              </a:ext>
            </a:extLst>
          </p:cNvPr>
          <p:cNvSpPr>
            <a:spLocks noGrp="1"/>
          </p:cNvSpPr>
          <p:nvPr>
            <p:ph idx="1"/>
          </p:nvPr>
        </p:nvSpPr>
        <p:spPr>
          <a:xfrm>
            <a:off x="281354" y="154744"/>
            <a:ext cx="11690252" cy="6513341"/>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3200" b="1" dirty="0">
                <a:solidFill>
                  <a:srgbClr val="FF0000"/>
                </a:solidFill>
              </a:rPr>
              <a:t>Abdominal Assessment</a:t>
            </a:r>
          </a:p>
          <a:p>
            <a:pPr marL="0" indent="0">
              <a:lnSpc>
                <a:spcPct val="150000"/>
              </a:lnSpc>
              <a:buNone/>
            </a:pPr>
            <a:r>
              <a:rPr lang="en-US" b="1" dirty="0">
                <a:solidFill>
                  <a:srgbClr val="FF0000"/>
                </a:solidFill>
              </a:rPr>
              <a:t>Abdominal assessment is done according to nine regions:</a:t>
            </a:r>
          </a:p>
          <a:p>
            <a:pPr marL="0" indent="0">
              <a:lnSpc>
                <a:spcPct val="150000"/>
              </a:lnSpc>
              <a:buNone/>
            </a:pPr>
            <a:r>
              <a:rPr lang="en-US" sz="3200" dirty="0">
                <a:solidFill>
                  <a:schemeClr val="tx1"/>
                </a:solidFill>
              </a:rPr>
              <a:t>1- Right Hypochondrium Region: (Liver, Gall bladder).</a:t>
            </a:r>
          </a:p>
          <a:p>
            <a:pPr marL="0" indent="0">
              <a:lnSpc>
                <a:spcPct val="150000"/>
              </a:lnSpc>
              <a:buNone/>
            </a:pPr>
            <a:r>
              <a:rPr lang="en-US" sz="3200" dirty="0">
                <a:solidFill>
                  <a:schemeClr val="tx1"/>
                </a:solidFill>
              </a:rPr>
              <a:t>2- Epigastric Region: (Stomach, Duodenum, Pancreas).</a:t>
            </a:r>
          </a:p>
          <a:p>
            <a:pPr marL="0" indent="0">
              <a:lnSpc>
                <a:spcPct val="150000"/>
              </a:lnSpc>
              <a:buNone/>
            </a:pPr>
            <a:r>
              <a:rPr lang="en-US" sz="3200" dirty="0">
                <a:solidFill>
                  <a:schemeClr val="tx1"/>
                </a:solidFill>
              </a:rPr>
              <a:t>3- Left Hypochondrium Region: (Spleen).</a:t>
            </a:r>
          </a:p>
          <a:p>
            <a:pPr marL="0" indent="0">
              <a:lnSpc>
                <a:spcPct val="150000"/>
              </a:lnSpc>
              <a:buNone/>
            </a:pPr>
            <a:r>
              <a:rPr lang="en-US" sz="3200" dirty="0">
                <a:solidFill>
                  <a:schemeClr val="tx1"/>
                </a:solidFill>
              </a:rPr>
              <a:t>4- Right Lumbar Region: (Right Kidney, Ascending Colon).</a:t>
            </a:r>
          </a:p>
          <a:p>
            <a:pPr marL="0" indent="0">
              <a:lnSpc>
                <a:spcPct val="150000"/>
              </a:lnSpc>
              <a:buNone/>
            </a:pPr>
            <a:r>
              <a:rPr lang="en-US" sz="3200" dirty="0">
                <a:solidFill>
                  <a:schemeClr val="tx1"/>
                </a:solidFill>
              </a:rPr>
              <a:t>5- Umbilical Region: (Transverse Colon, Jejunum, Umbilicus).</a:t>
            </a:r>
          </a:p>
          <a:p>
            <a:pPr marL="0" indent="0">
              <a:lnSpc>
                <a:spcPct val="100000"/>
              </a:lnSpc>
              <a:buNone/>
            </a:pPr>
            <a:endParaRPr lang="en-US" sz="2400" b="1" dirty="0">
              <a:solidFill>
                <a:schemeClr val="tx1"/>
              </a:solidFill>
            </a:endParaRPr>
          </a:p>
        </p:txBody>
      </p:sp>
    </p:spTree>
    <p:extLst>
      <p:ext uri="{BB962C8B-B14F-4D97-AF65-F5344CB8AC3E}">
        <p14:creationId xmlns:p14="http://schemas.microsoft.com/office/powerpoint/2010/main" val="68478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F6FD87-0E3F-4B13-B071-EDA1D933F3C0}"/>
              </a:ext>
            </a:extLst>
          </p:cNvPr>
          <p:cNvSpPr>
            <a:spLocks noGrp="1"/>
          </p:cNvSpPr>
          <p:nvPr>
            <p:ph idx="1"/>
          </p:nvPr>
        </p:nvSpPr>
        <p:spPr>
          <a:xfrm>
            <a:off x="211015" y="126609"/>
            <a:ext cx="11816861" cy="6611816"/>
          </a:xfrm>
        </p:spPr>
        <p:style>
          <a:lnRef idx="2">
            <a:schemeClr val="accent1"/>
          </a:lnRef>
          <a:fillRef idx="1">
            <a:schemeClr val="lt1"/>
          </a:fillRef>
          <a:effectRef idx="0">
            <a:schemeClr val="accent1"/>
          </a:effectRef>
          <a:fontRef idx="minor">
            <a:schemeClr val="dk1"/>
          </a:fontRef>
        </p:style>
        <p:txBody>
          <a:bodyPr/>
          <a:lstStyle/>
          <a:p>
            <a:pPr marL="0" indent="0">
              <a:buNone/>
            </a:pPr>
            <a:r>
              <a:rPr lang="en-US" sz="3200" dirty="0"/>
              <a:t>6- Left Lumbar Region: (Descending Colon, Left Kidney).</a:t>
            </a:r>
          </a:p>
          <a:p>
            <a:pPr marL="0" indent="0">
              <a:lnSpc>
                <a:spcPct val="150000"/>
              </a:lnSpc>
              <a:buNone/>
            </a:pPr>
            <a:r>
              <a:rPr lang="en-US" sz="3200" dirty="0"/>
              <a:t>7- Right Iliac Fossa: (Cecum, Appendix, Right Ureter, Right Ovary).</a:t>
            </a:r>
          </a:p>
          <a:p>
            <a:pPr marL="0" indent="0">
              <a:lnSpc>
                <a:spcPct val="150000"/>
              </a:lnSpc>
              <a:buNone/>
            </a:pPr>
            <a:r>
              <a:rPr lang="en-US" sz="3200" dirty="0"/>
              <a:t>8- Hypogastric Region: (Ileum, Urinary Bladder, Uterus).</a:t>
            </a:r>
          </a:p>
          <a:p>
            <a:pPr marL="0" indent="0">
              <a:lnSpc>
                <a:spcPct val="150000"/>
              </a:lnSpc>
              <a:buNone/>
            </a:pPr>
            <a:r>
              <a:rPr lang="en-US" sz="3200" dirty="0"/>
              <a:t>9- Left Iliac Fossa Region: (Sigmoid Colon, Left Ureter, Left Ovary).</a:t>
            </a:r>
          </a:p>
          <a:p>
            <a:pPr marL="0" indent="0">
              <a:lnSpc>
                <a:spcPct val="150000"/>
              </a:lnSpc>
              <a:buNone/>
            </a:pPr>
            <a:endParaRPr lang="en-US" dirty="0"/>
          </a:p>
          <a:p>
            <a:pPr marL="0" indent="0">
              <a:buNone/>
            </a:pPr>
            <a:endParaRPr lang="en-US" dirty="0"/>
          </a:p>
        </p:txBody>
      </p:sp>
    </p:spTree>
    <p:extLst>
      <p:ext uri="{BB962C8B-B14F-4D97-AF65-F5344CB8AC3E}">
        <p14:creationId xmlns:p14="http://schemas.microsoft.com/office/powerpoint/2010/main" val="4151185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16">
            <a:extLst>
              <a:ext uri="{FF2B5EF4-FFF2-40B4-BE49-F238E27FC236}">
                <a16:creationId xmlns:a16="http://schemas.microsoft.com/office/drawing/2014/main" id="{04E7C7B3-81AC-47CC-BFCE-7F5E9EB4FDB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964626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1FAB5D-40A4-43E8-9499-D5A2E8569D14}"/>
              </a:ext>
            </a:extLst>
          </p:cNvPr>
          <p:cNvSpPr>
            <a:spLocks noGrp="1"/>
          </p:cNvSpPr>
          <p:nvPr>
            <p:ph idx="1"/>
          </p:nvPr>
        </p:nvSpPr>
        <p:spPr>
          <a:xfrm>
            <a:off x="243840" y="140676"/>
            <a:ext cx="11704320" cy="6611815"/>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0" indent="0">
              <a:buNone/>
            </a:pPr>
            <a:r>
              <a:rPr lang="en-US" sz="3200" b="1" dirty="0">
                <a:solidFill>
                  <a:srgbClr val="FF0000"/>
                </a:solidFill>
                <a:cs typeface="Times New Roman" panose="02020603050405020304" pitchFamily="18" charset="0"/>
              </a:rPr>
              <a:t>GIT Symptoms</a:t>
            </a:r>
          </a:p>
          <a:p>
            <a:pPr marL="0" indent="0">
              <a:lnSpc>
                <a:spcPct val="150000"/>
              </a:lnSpc>
              <a:buNone/>
            </a:pPr>
            <a:r>
              <a:rPr lang="en-US" b="1" dirty="0">
                <a:solidFill>
                  <a:srgbClr val="FF0000"/>
                </a:solidFill>
                <a:cs typeface="Times New Roman" panose="02020603050405020304" pitchFamily="18" charset="0"/>
              </a:rPr>
              <a:t>1- Abdominal Pain: </a:t>
            </a:r>
          </a:p>
          <a:p>
            <a:pPr marL="0" indent="0">
              <a:lnSpc>
                <a:spcPct val="150000"/>
              </a:lnSpc>
              <a:buNone/>
            </a:pPr>
            <a:r>
              <a:rPr lang="en-US" b="1" dirty="0">
                <a:solidFill>
                  <a:srgbClr val="FF0000"/>
                </a:solidFill>
                <a:cs typeface="Times New Roman" panose="02020603050405020304" pitchFamily="18" charset="0"/>
              </a:rPr>
              <a:t>A- Location: </a:t>
            </a:r>
            <a:r>
              <a:rPr lang="en-US" dirty="0">
                <a:solidFill>
                  <a:schemeClr val="tx1"/>
                </a:solidFill>
                <a:cs typeface="Times New Roman" panose="02020603050405020304" pitchFamily="18" charset="0"/>
              </a:rPr>
              <a:t>ex., right hypochondrium, epigastric, etc.</a:t>
            </a:r>
          </a:p>
          <a:p>
            <a:pPr marL="0" indent="0">
              <a:lnSpc>
                <a:spcPct val="150000"/>
              </a:lnSpc>
              <a:buNone/>
            </a:pPr>
            <a:r>
              <a:rPr lang="en-US" b="1" dirty="0">
                <a:solidFill>
                  <a:srgbClr val="FF0000"/>
                </a:solidFill>
                <a:cs typeface="Times New Roman" panose="02020603050405020304" pitchFamily="18" charset="0"/>
              </a:rPr>
              <a:t>B- Onset: </a:t>
            </a:r>
          </a:p>
          <a:p>
            <a:pPr marL="0" indent="0">
              <a:lnSpc>
                <a:spcPct val="150000"/>
              </a:lnSpc>
              <a:buNone/>
            </a:pPr>
            <a:r>
              <a:rPr lang="en-US" b="1" dirty="0">
                <a:solidFill>
                  <a:srgbClr val="FF0000"/>
                </a:solidFill>
                <a:cs typeface="Times New Roman" panose="02020603050405020304" pitchFamily="18" charset="0"/>
              </a:rPr>
              <a:t>1- Sudden </a:t>
            </a:r>
            <a:r>
              <a:rPr lang="en-US" dirty="0">
                <a:solidFill>
                  <a:schemeClr val="tx1"/>
                </a:solidFill>
                <a:cs typeface="Times New Roman" panose="02020603050405020304" pitchFamily="18" charset="0"/>
              </a:rPr>
              <a:t>as in (appendicitis, pancreatitis, and cholecystitis).</a:t>
            </a:r>
          </a:p>
          <a:p>
            <a:pPr marL="0" indent="0">
              <a:lnSpc>
                <a:spcPct val="150000"/>
              </a:lnSpc>
              <a:buNone/>
            </a:pPr>
            <a:r>
              <a:rPr lang="en-US" b="1" dirty="0">
                <a:solidFill>
                  <a:srgbClr val="FF0000"/>
                </a:solidFill>
                <a:cs typeface="Times New Roman" panose="02020603050405020304" pitchFamily="18" charset="0"/>
              </a:rPr>
              <a:t>2- Gradual </a:t>
            </a:r>
            <a:r>
              <a:rPr lang="en-US" dirty="0">
                <a:solidFill>
                  <a:schemeClr val="tx1"/>
                </a:solidFill>
                <a:cs typeface="Times New Roman" panose="02020603050405020304" pitchFamily="18" charset="0"/>
              </a:rPr>
              <a:t>as pancreatic cancer. </a:t>
            </a:r>
          </a:p>
          <a:p>
            <a:pPr marL="0" indent="0">
              <a:lnSpc>
                <a:spcPct val="150000"/>
              </a:lnSpc>
              <a:buNone/>
            </a:pPr>
            <a:r>
              <a:rPr lang="en-US" b="1" dirty="0">
                <a:solidFill>
                  <a:srgbClr val="FF0000"/>
                </a:solidFill>
                <a:cs typeface="Times New Roman" panose="02020603050405020304" pitchFamily="18" charset="0"/>
              </a:rPr>
              <a:t>C- Radiation: </a:t>
            </a:r>
            <a:r>
              <a:rPr lang="en-US" dirty="0">
                <a:solidFill>
                  <a:schemeClr val="tx1"/>
                </a:solidFill>
                <a:cs typeface="Times New Roman" panose="02020603050405020304" pitchFamily="18" charset="0"/>
              </a:rPr>
              <a:t>Gall bladder pain radiates to the right shoulder.</a:t>
            </a:r>
          </a:p>
          <a:p>
            <a:pPr marL="0" indent="0">
              <a:lnSpc>
                <a:spcPct val="150000"/>
              </a:lnSpc>
              <a:buNone/>
            </a:pPr>
            <a:r>
              <a:rPr lang="en-US" dirty="0">
                <a:solidFill>
                  <a:schemeClr val="tx1"/>
                </a:solidFill>
                <a:cs typeface="Times New Roman" panose="02020603050405020304" pitchFamily="18" charset="0"/>
              </a:rPr>
              <a:t>                         Spleen pain radiates to the left shoulder.</a:t>
            </a:r>
          </a:p>
          <a:p>
            <a:pPr marL="0" indent="0">
              <a:lnSpc>
                <a:spcPct val="150000"/>
              </a:lnSpc>
              <a:buNone/>
            </a:pPr>
            <a:r>
              <a:rPr lang="en-US" dirty="0">
                <a:solidFill>
                  <a:schemeClr val="tx1"/>
                </a:solidFill>
                <a:cs typeface="Times New Roman" panose="02020603050405020304" pitchFamily="18" charset="0"/>
              </a:rPr>
              <a:t>                         Duodenal or pancreatic origin radiates to the back.</a:t>
            </a:r>
          </a:p>
          <a:p>
            <a:pPr marL="0" indent="0">
              <a:lnSpc>
                <a:spcPct val="150000"/>
              </a:lnSpc>
              <a:buNone/>
            </a:pPr>
            <a:r>
              <a:rPr lang="en-US" dirty="0">
                <a:solidFill>
                  <a:schemeClr val="tx1"/>
                </a:solidFill>
                <a:cs typeface="Times New Roman" panose="02020603050405020304" pitchFamily="18" charset="0"/>
              </a:rPr>
              <a:t>                         Appendix pain radiates to the right lower quadrant.</a:t>
            </a:r>
          </a:p>
          <a:p>
            <a:pPr marL="0" indent="0">
              <a:lnSpc>
                <a:spcPct val="150000"/>
              </a:lnSpc>
              <a:buNone/>
            </a:pPr>
            <a:endParaRPr lang="en-US" b="1" dirty="0">
              <a:solidFill>
                <a:schemeClr val="tx1"/>
              </a:solidFill>
              <a:latin typeface="Times New Roman" panose="02020603050405020304" pitchFamily="18" charset="0"/>
              <a:cs typeface="Times New Roman" panose="02020603050405020304" pitchFamily="18" charset="0"/>
            </a:endParaRPr>
          </a:p>
          <a:p>
            <a:pPr marL="0" indent="0">
              <a:buNone/>
            </a:pPr>
            <a:endParaRPr lang="en-US"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265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394B0C-5DE7-4994-AD7D-494523C4A11C}"/>
              </a:ext>
            </a:extLst>
          </p:cNvPr>
          <p:cNvSpPr>
            <a:spLocks noGrp="1"/>
          </p:cNvSpPr>
          <p:nvPr>
            <p:ph idx="1"/>
          </p:nvPr>
        </p:nvSpPr>
        <p:spPr>
          <a:xfrm>
            <a:off x="1" y="0"/>
            <a:ext cx="12192000" cy="6858000"/>
          </a:xfrm>
        </p:spPr>
        <p:style>
          <a:lnRef idx="2">
            <a:schemeClr val="accent1"/>
          </a:lnRef>
          <a:fillRef idx="1">
            <a:schemeClr val="lt1"/>
          </a:fillRef>
          <a:effectRef idx="0">
            <a:schemeClr val="accent1"/>
          </a:effectRef>
          <a:fontRef idx="minor">
            <a:schemeClr val="dk1"/>
          </a:fontRef>
        </p:style>
        <p:txBody>
          <a:bodyPr>
            <a:normAutofit/>
          </a:bodyPr>
          <a:lstStyle/>
          <a:p>
            <a:pPr marL="0" indent="0">
              <a:lnSpc>
                <a:spcPct val="150000"/>
              </a:lnSpc>
              <a:buNone/>
            </a:pPr>
            <a:r>
              <a:rPr lang="en-US" sz="2400" b="1" dirty="0">
                <a:solidFill>
                  <a:srgbClr val="FF0000"/>
                </a:solidFill>
                <a:cs typeface="Times New Roman" panose="02020603050405020304" pitchFamily="18" charset="0"/>
              </a:rPr>
              <a:t>D- Duration: </a:t>
            </a:r>
            <a:r>
              <a:rPr lang="en-US" sz="2400" dirty="0">
                <a:solidFill>
                  <a:srgbClr val="FF0000"/>
                </a:solidFill>
                <a:cs typeface="Times New Roman" panose="02020603050405020304" pitchFamily="18" charset="0"/>
              </a:rPr>
              <a:t>Constant pain</a:t>
            </a:r>
            <a:r>
              <a:rPr lang="en-US" sz="2400" dirty="0">
                <a:cs typeface="Times New Roman" panose="02020603050405020304" pitchFamily="18" charset="0"/>
              </a:rPr>
              <a:t>                solid organs such as the liver </a:t>
            </a:r>
            <a:r>
              <a:rPr lang="en-US" sz="2400" dirty="0">
                <a:solidFill>
                  <a:srgbClr val="FF0000"/>
                </a:solidFill>
                <a:cs typeface="Times New Roman" panose="02020603050405020304" pitchFamily="18" charset="0"/>
              </a:rPr>
              <a:t>(hepatitis).</a:t>
            </a:r>
          </a:p>
          <a:p>
            <a:pPr marL="0" indent="0">
              <a:lnSpc>
                <a:spcPct val="150000"/>
              </a:lnSpc>
              <a:buNone/>
            </a:pPr>
            <a:r>
              <a:rPr lang="en-US" sz="2400" dirty="0">
                <a:cs typeface="Times New Roman" panose="02020603050405020304" pitchFamily="18" charset="0"/>
              </a:rPr>
              <a:t>                Intermittent pain                 hollow organs such as the intestine and stomach.</a:t>
            </a:r>
          </a:p>
          <a:p>
            <a:pPr marL="0" indent="0">
              <a:lnSpc>
                <a:spcPct val="150000"/>
              </a:lnSpc>
              <a:buNone/>
            </a:pPr>
            <a:r>
              <a:rPr lang="en-US" sz="2400" b="1" dirty="0">
                <a:solidFill>
                  <a:srgbClr val="FF0000"/>
                </a:solidFill>
                <a:cs typeface="Times New Roman" panose="02020603050405020304" pitchFamily="18" charset="0"/>
              </a:rPr>
              <a:t>E- Character: </a:t>
            </a:r>
            <a:r>
              <a:rPr lang="en-US" sz="2400" dirty="0">
                <a:cs typeface="Times New Roman" panose="02020603050405020304" pitchFamily="18" charset="0"/>
              </a:rPr>
              <a:t>Dull                 hepatitis.</a:t>
            </a:r>
          </a:p>
          <a:p>
            <a:pPr marL="0" indent="0">
              <a:lnSpc>
                <a:spcPct val="150000"/>
              </a:lnSpc>
              <a:buNone/>
            </a:pPr>
            <a:r>
              <a:rPr lang="en-US" sz="2400" dirty="0">
                <a:cs typeface="Times New Roman" panose="02020603050405020304" pitchFamily="18" charset="0"/>
              </a:rPr>
              <a:t>                 Burning                  peptic ulcer, colitis, and heartburn.</a:t>
            </a:r>
          </a:p>
          <a:p>
            <a:pPr marL="0" indent="0">
              <a:lnSpc>
                <a:spcPct val="150000"/>
              </a:lnSpc>
              <a:buNone/>
            </a:pPr>
            <a:r>
              <a:rPr lang="en-US" sz="2400" dirty="0">
                <a:cs typeface="Times New Roman" panose="02020603050405020304" pitchFamily="18" charset="0"/>
              </a:rPr>
              <a:t>                    Sharp                  appendicitis.</a:t>
            </a:r>
          </a:p>
          <a:p>
            <a:pPr marL="0" indent="0">
              <a:lnSpc>
                <a:spcPct val="110000"/>
              </a:lnSpc>
              <a:buNone/>
            </a:pPr>
            <a:r>
              <a:rPr lang="en-US" sz="2400" b="1" dirty="0">
                <a:solidFill>
                  <a:srgbClr val="FF0000"/>
                </a:solidFill>
                <a:cs typeface="Times New Roman" panose="02020603050405020304" pitchFamily="18" charset="0"/>
              </a:rPr>
              <a:t>F- Severity:</a:t>
            </a:r>
            <a:r>
              <a:rPr lang="en-US" sz="2400" dirty="0">
                <a:cs typeface="Times New Roman" panose="02020603050405020304" pitchFamily="18" charset="0"/>
              </a:rPr>
              <a:t>  on a scale of 0 to 10 </a:t>
            </a:r>
          </a:p>
          <a:p>
            <a:pPr marL="0" indent="0">
              <a:lnSpc>
                <a:spcPct val="110000"/>
              </a:lnSpc>
              <a:buNone/>
            </a:pPr>
            <a:r>
              <a:rPr lang="en-US" sz="2400" b="1" dirty="0">
                <a:solidFill>
                  <a:srgbClr val="FF0000"/>
                </a:solidFill>
                <a:cs typeface="Times New Roman" panose="02020603050405020304" pitchFamily="18" charset="0"/>
              </a:rPr>
              <a:t>G- Aggravating and Relieving Factors: </a:t>
            </a:r>
          </a:p>
          <a:p>
            <a:pPr marL="0" indent="0">
              <a:lnSpc>
                <a:spcPct val="150000"/>
              </a:lnSpc>
              <a:buNone/>
            </a:pPr>
            <a:r>
              <a:rPr lang="en-US" sz="2400" b="1" dirty="0">
                <a:solidFill>
                  <a:srgbClr val="FF0000"/>
                </a:solidFill>
                <a:cs typeface="Times New Roman" panose="02020603050405020304" pitchFamily="18" charset="0"/>
              </a:rPr>
              <a:t>1- Aggravating Factors: </a:t>
            </a:r>
            <a:r>
              <a:rPr lang="en-US" sz="2400" dirty="0">
                <a:cs typeface="Times New Roman" panose="02020603050405020304" pitchFamily="18" charset="0"/>
              </a:rPr>
              <a:t>heavy meals, fatty meals, medications (NSAIDs ex., aspirin, and aspirin-like drugs, over-the-counter drugs that cause irritation, ulcer, and bleeding), stress, alcohol.</a:t>
            </a:r>
          </a:p>
          <a:p>
            <a:pPr marL="0" indent="0">
              <a:lnSpc>
                <a:spcPct val="110000"/>
              </a:lnSpc>
              <a:buNone/>
            </a:pPr>
            <a:r>
              <a:rPr lang="en-US" sz="2400" b="1" dirty="0">
                <a:solidFill>
                  <a:srgbClr val="FF0000"/>
                </a:solidFill>
                <a:cs typeface="Times New Roman" panose="02020603050405020304" pitchFamily="18" charset="0"/>
              </a:rPr>
              <a:t>2- Relieving Factors:</a:t>
            </a:r>
            <a:r>
              <a:rPr lang="en-US" sz="2400" dirty="0">
                <a:cs typeface="Times New Roman" panose="02020603050405020304" pitchFamily="18" charset="0"/>
              </a:rPr>
              <a:t> medications (antacids, antispasmine, colospasmine), rest.</a:t>
            </a:r>
          </a:p>
          <a:p>
            <a:pPr marL="0" indent="0">
              <a:lnSpc>
                <a:spcPct val="110000"/>
              </a:lnSpc>
              <a:buNone/>
            </a:pPr>
            <a:endParaRPr lang="en-US" dirty="0">
              <a:cs typeface="Times New Roman" panose="02020603050405020304" pitchFamily="18" charset="0"/>
            </a:endParaRPr>
          </a:p>
          <a:p>
            <a:pPr marL="0" indent="0">
              <a:lnSpc>
                <a:spcPct val="150000"/>
              </a:lnSpc>
              <a:buNone/>
            </a:pPr>
            <a:endParaRPr lang="en-US" dirty="0"/>
          </a:p>
        </p:txBody>
      </p:sp>
      <p:sp>
        <p:nvSpPr>
          <p:cNvPr id="5" name="Arrow: Right 4">
            <a:extLst>
              <a:ext uri="{FF2B5EF4-FFF2-40B4-BE49-F238E27FC236}">
                <a16:creationId xmlns:a16="http://schemas.microsoft.com/office/drawing/2014/main" id="{38BEAF57-553F-43DE-8CCB-C2A4FE810173}"/>
              </a:ext>
            </a:extLst>
          </p:cNvPr>
          <p:cNvSpPr/>
          <p:nvPr/>
        </p:nvSpPr>
        <p:spPr>
          <a:xfrm>
            <a:off x="3446586" y="126609"/>
            <a:ext cx="970669" cy="4888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F73B1044-4075-43E8-ACAD-B087197FFDF9}"/>
              </a:ext>
            </a:extLst>
          </p:cNvPr>
          <p:cNvSpPr/>
          <p:nvPr/>
        </p:nvSpPr>
        <p:spPr>
          <a:xfrm>
            <a:off x="3446586" y="826461"/>
            <a:ext cx="970669" cy="3938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2AB8A711-188A-4824-A224-B63B6403C9BF}"/>
              </a:ext>
            </a:extLst>
          </p:cNvPr>
          <p:cNvSpPr/>
          <p:nvPr/>
        </p:nvSpPr>
        <p:spPr>
          <a:xfrm flipV="1">
            <a:off x="2335239" y="1477107"/>
            <a:ext cx="998804" cy="4466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673A42B5-BA03-4816-A134-24C081D0A2F9}"/>
              </a:ext>
            </a:extLst>
          </p:cNvPr>
          <p:cNvSpPr/>
          <p:nvPr/>
        </p:nvSpPr>
        <p:spPr>
          <a:xfrm>
            <a:off x="2335239" y="2180490"/>
            <a:ext cx="998805" cy="5169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E5C60859-3400-454D-B7DF-D681AE8BD01B}"/>
              </a:ext>
            </a:extLst>
          </p:cNvPr>
          <p:cNvSpPr/>
          <p:nvPr/>
        </p:nvSpPr>
        <p:spPr>
          <a:xfrm>
            <a:off x="2335238" y="2866273"/>
            <a:ext cx="998806" cy="4466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0456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F6D097-CB02-4A66-97A0-C8B2849247FF}"/>
              </a:ext>
            </a:extLst>
          </p:cNvPr>
          <p:cNvSpPr>
            <a:spLocks noGrp="1"/>
          </p:cNvSpPr>
          <p:nvPr>
            <p:ph idx="1"/>
          </p:nvPr>
        </p:nvSpPr>
        <p:spPr>
          <a:xfrm>
            <a:off x="0" y="0"/>
            <a:ext cx="11999742" cy="6858000"/>
          </a:xfrm>
        </p:spPr>
        <p:style>
          <a:lnRef idx="2">
            <a:schemeClr val="accent1"/>
          </a:lnRef>
          <a:fillRef idx="1">
            <a:schemeClr val="lt1"/>
          </a:fillRef>
          <a:effectRef idx="0">
            <a:schemeClr val="accent1"/>
          </a:effectRef>
          <a:fontRef idx="minor">
            <a:schemeClr val="dk1"/>
          </a:fontRef>
        </p:style>
        <p:txBody>
          <a:bodyPr>
            <a:normAutofit/>
          </a:bodyPr>
          <a:lstStyle/>
          <a:p>
            <a:pPr marL="0" indent="0">
              <a:lnSpc>
                <a:spcPct val="110000"/>
              </a:lnSpc>
              <a:buNone/>
            </a:pPr>
            <a:r>
              <a:rPr lang="en-US" b="1" dirty="0">
                <a:solidFill>
                  <a:srgbClr val="FF0000"/>
                </a:solidFill>
              </a:rPr>
              <a:t>2- Nausea: </a:t>
            </a:r>
            <a:r>
              <a:rPr lang="en-US" dirty="0"/>
              <a:t>feeling sick to my stomach.</a:t>
            </a:r>
          </a:p>
          <a:p>
            <a:pPr marL="0" indent="0">
              <a:lnSpc>
                <a:spcPct val="110000"/>
              </a:lnSpc>
              <a:buNone/>
            </a:pPr>
            <a:r>
              <a:rPr lang="en-US" b="1" dirty="0">
                <a:solidFill>
                  <a:srgbClr val="FF0000"/>
                </a:solidFill>
              </a:rPr>
              <a:t>3- Vomiting: </a:t>
            </a:r>
            <a:r>
              <a:rPr lang="en-US" dirty="0"/>
              <a:t>forceful expulsion of gastric contents out of the mouth.</a:t>
            </a:r>
          </a:p>
          <a:p>
            <a:pPr marL="0" indent="0">
              <a:lnSpc>
                <a:spcPct val="110000"/>
              </a:lnSpc>
              <a:buNone/>
            </a:pPr>
            <a:r>
              <a:rPr lang="en-US" dirty="0"/>
              <a:t>Vomiting assessment</a:t>
            </a:r>
          </a:p>
          <a:p>
            <a:pPr marL="0" indent="0">
              <a:lnSpc>
                <a:spcPct val="110000"/>
              </a:lnSpc>
              <a:buNone/>
            </a:pPr>
            <a:r>
              <a:rPr lang="en-US" b="1" dirty="0">
                <a:solidFill>
                  <a:srgbClr val="FF0000"/>
                </a:solidFill>
              </a:rPr>
              <a:t>1- Vomiting Time:</a:t>
            </a:r>
            <a:r>
              <a:rPr lang="en-US" dirty="0"/>
              <a:t> </a:t>
            </a:r>
          </a:p>
          <a:p>
            <a:pPr marL="0" indent="0">
              <a:lnSpc>
                <a:spcPct val="110000"/>
              </a:lnSpc>
              <a:buNone/>
            </a:pPr>
            <a:r>
              <a:rPr lang="en-US" b="1" dirty="0">
                <a:solidFill>
                  <a:srgbClr val="FF0000"/>
                </a:solidFill>
              </a:rPr>
              <a:t>A- At morning </a:t>
            </a:r>
            <a:r>
              <a:rPr lang="en-US" dirty="0"/>
              <a:t>ex., pregnancy.</a:t>
            </a:r>
          </a:p>
          <a:p>
            <a:pPr marL="0" indent="0">
              <a:lnSpc>
                <a:spcPct val="110000"/>
              </a:lnSpc>
              <a:buNone/>
            </a:pPr>
            <a:r>
              <a:rPr lang="en-US" b="1" dirty="0">
                <a:solidFill>
                  <a:srgbClr val="FF0000"/>
                </a:solidFill>
              </a:rPr>
              <a:t>B- After meals</a:t>
            </a:r>
            <a:r>
              <a:rPr lang="en-US" dirty="0"/>
              <a:t>, ex., gastric disorder.</a:t>
            </a:r>
          </a:p>
          <a:p>
            <a:pPr marL="0" indent="0">
              <a:lnSpc>
                <a:spcPct val="110000"/>
              </a:lnSpc>
              <a:buNone/>
            </a:pPr>
            <a:r>
              <a:rPr lang="en-US" b="1" dirty="0">
                <a:solidFill>
                  <a:srgbClr val="FF0000"/>
                </a:solidFill>
              </a:rPr>
              <a:t>2- Vomiting Color</a:t>
            </a:r>
          </a:p>
          <a:p>
            <a:pPr marL="0" indent="0">
              <a:lnSpc>
                <a:spcPct val="110000"/>
              </a:lnSpc>
              <a:buNone/>
            </a:pPr>
            <a:r>
              <a:rPr lang="en-US" b="1" dirty="0">
                <a:solidFill>
                  <a:srgbClr val="FF0000"/>
                </a:solidFill>
              </a:rPr>
              <a:t>A- Yellowish or greenish bile: </a:t>
            </a:r>
            <a:r>
              <a:rPr lang="en-US" dirty="0"/>
              <a:t>no special significance.</a:t>
            </a:r>
          </a:p>
          <a:p>
            <a:pPr marL="0" indent="0">
              <a:lnSpc>
                <a:spcPct val="110000"/>
              </a:lnSpc>
              <a:buNone/>
            </a:pPr>
            <a:r>
              <a:rPr lang="en-US" b="1" dirty="0">
                <a:solidFill>
                  <a:srgbClr val="FF0000"/>
                </a:solidFill>
              </a:rPr>
              <a:t>B- Brownish or blackish: </a:t>
            </a:r>
            <a:r>
              <a:rPr lang="en-US" dirty="0"/>
              <a:t>blood altered by gastric acid.</a:t>
            </a:r>
          </a:p>
          <a:p>
            <a:pPr marL="0" indent="0">
              <a:lnSpc>
                <a:spcPct val="110000"/>
              </a:lnSpc>
              <a:buNone/>
            </a:pPr>
            <a:r>
              <a:rPr lang="en-US" b="1" dirty="0">
                <a:solidFill>
                  <a:srgbClr val="FF0000"/>
                </a:solidFill>
              </a:rPr>
              <a:t>C- Coffee-grounds emesis or red blood (hematemesis): </a:t>
            </a:r>
            <a:r>
              <a:rPr lang="en-US" dirty="0"/>
              <a:t>gastric varices, gastritis, or peptic ulcer.</a:t>
            </a:r>
          </a:p>
        </p:txBody>
      </p:sp>
    </p:spTree>
    <p:extLst>
      <p:ext uri="{BB962C8B-B14F-4D97-AF65-F5344CB8AC3E}">
        <p14:creationId xmlns:p14="http://schemas.microsoft.com/office/powerpoint/2010/main" val="4179073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687</TotalTime>
  <Words>934</Words>
  <Application>Microsoft Office PowerPoint</Application>
  <PresentationFormat>Widescreen</PresentationFormat>
  <Paragraphs>94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Gastrointestinal Tract (GIT)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DR.Ahmed Saker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Gastrointestinal Tract (GIT)</dc:title>
  <dc:creator>dell</dc:creator>
  <cp:lastModifiedBy>dell</cp:lastModifiedBy>
  <cp:revision>7</cp:revision>
  <dcterms:created xsi:type="dcterms:W3CDTF">2022-09-27T20:03:20Z</dcterms:created>
  <dcterms:modified xsi:type="dcterms:W3CDTF">2022-10-01T15:53:01Z</dcterms:modified>
</cp:coreProperties>
</file>